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76" r:id="rId2"/>
    <p:sldId id="274" r:id="rId3"/>
    <p:sldId id="273" r:id="rId4"/>
    <p:sldId id="275" r:id="rId5"/>
  </p:sldIdLst>
  <p:sldSz cx="21383625" cy="30275213"/>
  <p:notesSz cx="6807200" cy="9939338"/>
  <p:defaultTextStyle>
    <a:defPPr>
      <a:defRPr lang="zh-TW"/>
    </a:defPPr>
    <a:lvl1pPr marL="0" algn="l" defTabSz="2667629" rtl="0" eaLnBrk="1" latinLnBrk="0" hangingPunct="1">
      <a:defRPr sz="5251" kern="1200">
        <a:solidFill>
          <a:schemeClr val="tx1"/>
        </a:solidFill>
        <a:latin typeface="+mn-lt"/>
        <a:ea typeface="+mn-ea"/>
        <a:cs typeface="+mn-cs"/>
      </a:defRPr>
    </a:lvl1pPr>
    <a:lvl2pPr marL="1333814" algn="l" defTabSz="2667629" rtl="0" eaLnBrk="1" latinLnBrk="0" hangingPunct="1">
      <a:defRPr sz="5251" kern="1200">
        <a:solidFill>
          <a:schemeClr val="tx1"/>
        </a:solidFill>
        <a:latin typeface="+mn-lt"/>
        <a:ea typeface="+mn-ea"/>
        <a:cs typeface="+mn-cs"/>
      </a:defRPr>
    </a:lvl2pPr>
    <a:lvl3pPr marL="2667629" algn="l" defTabSz="2667629" rtl="0" eaLnBrk="1" latinLnBrk="0" hangingPunct="1">
      <a:defRPr sz="5251" kern="1200">
        <a:solidFill>
          <a:schemeClr val="tx1"/>
        </a:solidFill>
        <a:latin typeface="+mn-lt"/>
        <a:ea typeface="+mn-ea"/>
        <a:cs typeface="+mn-cs"/>
      </a:defRPr>
    </a:lvl3pPr>
    <a:lvl4pPr marL="4001443" algn="l" defTabSz="2667629" rtl="0" eaLnBrk="1" latinLnBrk="0" hangingPunct="1">
      <a:defRPr sz="5251" kern="1200">
        <a:solidFill>
          <a:schemeClr val="tx1"/>
        </a:solidFill>
        <a:latin typeface="+mn-lt"/>
        <a:ea typeface="+mn-ea"/>
        <a:cs typeface="+mn-cs"/>
      </a:defRPr>
    </a:lvl4pPr>
    <a:lvl5pPr marL="5335257" algn="l" defTabSz="2667629" rtl="0" eaLnBrk="1" latinLnBrk="0" hangingPunct="1">
      <a:defRPr sz="5251" kern="1200">
        <a:solidFill>
          <a:schemeClr val="tx1"/>
        </a:solidFill>
        <a:latin typeface="+mn-lt"/>
        <a:ea typeface="+mn-ea"/>
        <a:cs typeface="+mn-cs"/>
      </a:defRPr>
    </a:lvl5pPr>
    <a:lvl6pPr marL="6669072" algn="l" defTabSz="2667629" rtl="0" eaLnBrk="1" latinLnBrk="0" hangingPunct="1">
      <a:defRPr sz="5251" kern="1200">
        <a:solidFill>
          <a:schemeClr val="tx1"/>
        </a:solidFill>
        <a:latin typeface="+mn-lt"/>
        <a:ea typeface="+mn-ea"/>
        <a:cs typeface="+mn-cs"/>
      </a:defRPr>
    </a:lvl6pPr>
    <a:lvl7pPr marL="8002886" algn="l" defTabSz="2667629" rtl="0" eaLnBrk="1" latinLnBrk="0" hangingPunct="1">
      <a:defRPr sz="5251" kern="1200">
        <a:solidFill>
          <a:schemeClr val="tx1"/>
        </a:solidFill>
        <a:latin typeface="+mn-lt"/>
        <a:ea typeface="+mn-ea"/>
        <a:cs typeface="+mn-cs"/>
      </a:defRPr>
    </a:lvl7pPr>
    <a:lvl8pPr marL="9336700" algn="l" defTabSz="2667629" rtl="0" eaLnBrk="1" latinLnBrk="0" hangingPunct="1">
      <a:defRPr sz="5251" kern="1200">
        <a:solidFill>
          <a:schemeClr val="tx1"/>
        </a:solidFill>
        <a:latin typeface="+mn-lt"/>
        <a:ea typeface="+mn-ea"/>
        <a:cs typeface="+mn-cs"/>
      </a:defRPr>
    </a:lvl8pPr>
    <a:lvl9pPr marL="10670514" algn="l" defTabSz="2667629" rtl="0" eaLnBrk="1" latinLnBrk="0" hangingPunct="1">
      <a:defRPr sz="52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6735" userDrawn="1">
          <p15:clr>
            <a:srgbClr val="A4A3A4"/>
          </p15:clr>
        </p15:guide>
        <p15:guide id="2" orient="horz" pos="95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66"/>
    <a:srgbClr val="FFCCCC"/>
    <a:srgbClr val="FFEFEF"/>
    <a:srgbClr val="E6E6E6"/>
    <a:srgbClr val="FF0000"/>
    <a:srgbClr val="03C6DB"/>
    <a:srgbClr val="02A5B6"/>
    <a:srgbClr val="41EBFD"/>
    <a:srgbClr val="02D8EE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E3FDE45-AF77-4B5C-9715-49D594BDF05E}" styleName="淺色樣式 1 - 輔色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淺色樣式 3 - 輔色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5" autoAdjust="0"/>
    <p:restoredTop sz="95856" autoAdjust="0"/>
  </p:normalViewPr>
  <p:slideViewPr>
    <p:cSldViewPr snapToGrid="0">
      <p:cViewPr varScale="1">
        <p:scale>
          <a:sx n="26" d="100"/>
          <a:sy n="26" d="100"/>
        </p:scale>
        <p:origin x="2178" y="144"/>
      </p:cViewPr>
      <p:guideLst>
        <p:guide pos="6735"/>
        <p:guide orient="horz" pos="95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F5CF08-BAC0-4C0B-BADD-F5B6CD07B062}" type="doc">
      <dgm:prSet loTypeId="urn:microsoft.com/office/officeart/2005/8/layout/vList6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CFF255AA-6678-4485-AC2B-7A1817E9B5FA}">
      <dgm:prSet phldrT="[文字]" custT="1"/>
      <dgm:spPr/>
      <dgm:t>
        <a:bodyPr/>
        <a:lstStyle/>
        <a:p>
          <a:pPr algn="l" fontAlgn="ctr">
            <a:lnSpc>
              <a:spcPts val="1800"/>
            </a:lnSpc>
          </a:pPr>
          <a:r>
            <a:rPr lang="zh-TW" altLang="en-US" sz="18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居服督導實際實習較原先課程複雜，縣市政府與中央服務內容不一致</a:t>
          </a:r>
        </a:p>
      </dgm:t>
    </dgm:pt>
    <dgm:pt modelId="{4306A440-BD1B-4FF9-8BA5-67CECA54FF2D}" type="parTrans" cxnId="{33359094-2998-4278-A2DA-7971A16ABA3A}">
      <dgm:prSet/>
      <dgm:spPr/>
      <dgm:t>
        <a:bodyPr/>
        <a:lstStyle/>
        <a:p>
          <a:endParaRPr lang="zh-TW" altLang="en-US"/>
        </a:p>
      </dgm:t>
    </dgm:pt>
    <dgm:pt modelId="{C2442B87-F90F-4E41-84EA-40F25D066DD3}" type="sibTrans" cxnId="{33359094-2998-4278-A2DA-7971A16ABA3A}">
      <dgm:prSet/>
      <dgm:spPr/>
      <dgm:t>
        <a:bodyPr/>
        <a:lstStyle/>
        <a:p>
          <a:endParaRPr lang="zh-TW" altLang="en-US"/>
        </a:p>
      </dgm:t>
    </dgm:pt>
    <dgm:pt modelId="{D30316D5-C621-4598-A60D-84E686DBC131}">
      <dgm:prSet phldrT="[文字]" custT="1"/>
      <dgm:spPr/>
      <dgm:t>
        <a:bodyPr anchor="ctr"/>
        <a:lstStyle/>
        <a:p>
          <a:pPr fontAlgn="ctr">
            <a:lnSpc>
              <a:spcPts val="1800"/>
            </a:lnSpc>
          </a:pPr>
          <a:r>
            <a:rPr lang="zh-TW" altLang="en-US" sz="1800" b="1" dirty="0">
              <a:latin typeface="微軟正黑體" panose="020B0604030504040204" pitchFamily="34" charset="-120"/>
              <a:ea typeface="微軟正黑體" panose="020B0604030504040204" pitchFamily="34" charset="-120"/>
            </a:rPr>
            <a:t>微調課程內容，提前告知學生產業現況</a:t>
          </a:r>
        </a:p>
      </dgm:t>
    </dgm:pt>
    <dgm:pt modelId="{10005ED4-DDBD-4423-A9A5-BA5B4BD3F04F}" type="parTrans" cxnId="{E9C7AFB2-221A-4493-BE76-60514DC1C4DE}">
      <dgm:prSet/>
      <dgm:spPr/>
      <dgm:t>
        <a:bodyPr/>
        <a:lstStyle/>
        <a:p>
          <a:endParaRPr lang="zh-TW" altLang="en-US"/>
        </a:p>
      </dgm:t>
    </dgm:pt>
    <dgm:pt modelId="{0BC31155-9A0B-401B-97C6-DD142BC29C09}" type="sibTrans" cxnId="{E9C7AFB2-221A-4493-BE76-60514DC1C4DE}">
      <dgm:prSet/>
      <dgm:spPr/>
      <dgm:t>
        <a:bodyPr/>
        <a:lstStyle/>
        <a:p>
          <a:endParaRPr lang="zh-TW" altLang="en-US"/>
        </a:p>
      </dgm:t>
    </dgm:pt>
    <dgm:pt modelId="{268AD06C-4E79-4341-93AF-ED7242D8ACBB}">
      <dgm:prSet phldrT="[文字]" custT="1"/>
      <dgm:spPr>
        <a:solidFill>
          <a:srgbClr val="FFC000"/>
        </a:solidFill>
      </dgm:spPr>
      <dgm:t>
        <a:bodyPr/>
        <a:lstStyle/>
        <a:p>
          <a:pPr algn="l" fontAlgn="ctr">
            <a:lnSpc>
              <a:spcPts val="1800"/>
            </a:lnSpc>
          </a:pPr>
          <a:r>
            <a:rPr lang="zh-TW" altLang="en-US" sz="18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部分模組課程設計為選修課，但學生未注意而無法取得模組證書</a:t>
          </a:r>
        </a:p>
      </dgm:t>
    </dgm:pt>
    <dgm:pt modelId="{08401202-8148-4306-9483-29690DFFF4E1}" type="parTrans" cxnId="{03313D58-FE7B-4746-9BA6-7455E02F4B1A}">
      <dgm:prSet/>
      <dgm:spPr/>
      <dgm:t>
        <a:bodyPr/>
        <a:lstStyle/>
        <a:p>
          <a:endParaRPr lang="zh-TW" altLang="en-US"/>
        </a:p>
      </dgm:t>
    </dgm:pt>
    <dgm:pt modelId="{A54EF59E-C273-4EF4-A062-24A001B29483}" type="sibTrans" cxnId="{03313D58-FE7B-4746-9BA6-7455E02F4B1A}">
      <dgm:prSet/>
      <dgm:spPr/>
      <dgm:t>
        <a:bodyPr/>
        <a:lstStyle/>
        <a:p>
          <a:endParaRPr lang="zh-TW" altLang="en-US"/>
        </a:p>
      </dgm:t>
    </dgm:pt>
    <dgm:pt modelId="{D4EB75FE-B679-40D7-8CF8-C16B8877F0CC}">
      <dgm:prSet phldrT="[文字]" custT="1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 anchor="ctr"/>
        <a:lstStyle/>
        <a:p>
          <a:pPr>
            <a:lnSpc>
              <a:spcPts val="1800"/>
            </a:lnSpc>
          </a:pPr>
          <a:r>
            <a:rPr lang="zh-TW" altLang="en-US" sz="1800" b="1" dirty="0">
              <a:latin typeface="微軟正黑體" panose="020B0604030504040204" pitchFamily="34" charset="-120"/>
              <a:ea typeface="微軟正黑體" panose="020B0604030504040204" pitchFamily="34" charset="-120"/>
            </a:rPr>
            <a:t>加強宣導或修正該門課為必修</a:t>
          </a:r>
        </a:p>
      </dgm:t>
    </dgm:pt>
    <dgm:pt modelId="{EB1ED858-4582-46A7-9D03-B41CF32F3101}" type="parTrans" cxnId="{7F55094C-DFB2-41CF-AA72-FEF762EE352B}">
      <dgm:prSet/>
      <dgm:spPr/>
      <dgm:t>
        <a:bodyPr/>
        <a:lstStyle/>
        <a:p>
          <a:endParaRPr lang="zh-TW" altLang="en-US"/>
        </a:p>
      </dgm:t>
    </dgm:pt>
    <dgm:pt modelId="{CF5DCCA2-D625-4BE7-A459-62C2ABF6C9E5}" type="sibTrans" cxnId="{7F55094C-DFB2-41CF-AA72-FEF762EE352B}">
      <dgm:prSet/>
      <dgm:spPr/>
      <dgm:t>
        <a:bodyPr/>
        <a:lstStyle/>
        <a:p>
          <a:endParaRPr lang="zh-TW" altLang="en-US"/>
        </a:p>
      </dgm:t>
    </dgm:pt>
    <dgm:pt modelId="{5A52FF61-9767-4A44-A7E7-BD9ECD32690F}" type="pres">
      <dgm:prSet presAssocID="{B0F5CF08-BAC0-4C0B-BADD-F5B6CD07B062}" presName="Name0" presStyleCnt="0">
        <dgm:presLayoutVars>
          <dgm:dir/>
          <dgm:animLvl val="lvl"/>
          <dgm:resizeHandles/>
        </dgm:presLayoutVars>
      </dgm:prSet>
      <dgm:spPr/>
    </dgm:pt>
    <dgm:pt modelId="{EB7DDA69-3ED7-45D0-8011-5C73A7F86DAB}" type="pres">
      <dgm:prSet presAssocID="{CFF255AA-6678-4485-AC2B-7A1817E9B5FA}" presName="linNode" presStyleCnt="0"/>
      <dgm:spPr/>
    </dgm:pt>
    <dgm:pt modelId="{55D4C9B1-EA57-4306-8F45-B360EA0D1F3E}" type="pres">
      <dgm:prSet presAssocID="{CFF255AA-6678-4485-AC2B-7A1817E9B5FA}" presName="parentShp" presStyleLbl="node1" presStyleIdx="0" presStyleCnt="2" custLinFactNeighborX="-5359">
        <dgm:presLayoutVars>
          <dgm:bulletEnabled val="1"/>
        </dgm:presLayoutVars>
      </dgm:prSet>
      <dgm:spPr/>
    </dgm:pt>
    <dgm:pt modelId="{39E8B5A8-2DEA-4928-B3DD-8C7E5E709711}" type="pres">
      <dgm:prSet presAssocID="{CFF255AA-6678-4485-AC2B-7A1817E9B5FA}" presName="childShp" presStyleLbl="bgAccFollowNode1" presStyleIdx="0" presStyleCnt="2">
        <dgm:presLayoutVars>
          <dgm:bulletEnabled val="1"/>
        </dgm:presLayoutVars>
      </dgm:prSet>
      <dgm:spPr/>
    </dgm:pt>
    <dgm:pt modelId="{6C25CD57-72CD-40EA-BA75-F2D1488178A8}" type="pres">
      <dgm:prSet presAssocID="{C2442B87-F90F-4E41-84EA-40F25D066DD3}" presName="spacing" presStyleCnt="0"/>
      <dgm:spPr/>
    </dgm:pt>
    <dgm:pt modelId="{322994A4-7998-4325-BB03-0A1D770476EC}" type="pres">
      <dgm:prSet presAssocID="{268AD06C-4E79-4341-93AF-ED7242D8ACBB}" presName="linNode" presStyleCnt="0"/>
      <dgm:spPr/>
    </dgm:pt>
    <dgm:pt modelId="{55DDC016-0098-4377-95C7-77C1B4AE8DE7}" type="pres">
      <dgm:prSet presAssocID="{268AD06C-4E79-4341-93AF-ED7242D8ACBB}" presName="parentShp" presStyleLbl="node1" presStyleIdx="1" presStyleCnt="2">
        <dgm:presLayoutVars>
          <dgm:bulletEnabled val="1"/>
        </dgm:presLayoutVars>
      </dgm:prSet>
      <dgm:spPr/>
    </dgm:pt>
    <dgm:pt modelId="{C789A628-C85E-437A-82E7-A2305A6B1C9E}" type="pres">
      <dgm:prSet presAssocID="{268AD06C-4E79-4341-93AF-ED7242D8ACBB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E22B371F-B436-42D7-889D-6F07614ECB45}" type="presOf" srcId="{268AD06C-4E79-4341-93AF-ED7242D8ACBB}" destId="{55DDC016-0098-4377-95C7-77C1B4AE8DE7}" srcOrd="0" destOrd="0" presId="urn:microsoft.com/office/officeart/2005/8/layout/vList6"/>
    <dgm:cxn modelId="{4DFC6B38-2532-4B5F-AB01-5206D3894BE2}" type="presOf" srcId="{B0F5CF08-BAC0-4C0B-BADD-F5B6CD07B062}" destId="{5A52FF61-9767-4A44-A7E7-BD9ECD32690F}" srcOrd="0" destOrd="0" presId="urn:microsoft.com/office/officeart/2005/8/layout/vList6"/>
    <dgm:cxn modelId="{B8C7073A-3A2E-4B4D-A64F-7401F919F7AC}" type="presOf" srcId="{CFF255AA-6678-4485-AC2B-7A1817E9B5FA}" destId="{55D4C9B1-EA57-4306-8F45-B360EA0D1F3E}" srcOrd="0" destOrd="0" presId="urn:microsoft.com/office/officeart/2005/8/layout/vList6"/>
    <dgm:cxn modelId="{AAC5C765-B23C-44DB-87B9-96A4C866C384}" type="presOf" srcId="{D30316D5-C621-4598-A60D-84E686DBC131}" destId="{39E8B5A8-2DEA-4928-B3DD-8C7E5E709711}" srcOrd="0" destOrd="0" presId="urn:microsoft.com/office/officeart/2005/8/layout/vList6"/>
    <dgm:cxn modelId="{7F55094C-DFB2-41CF-AA72-FEF762EE352B}" srcId="{268AD06C-4E79-4341-93AF-ED7242D8ACBB}" destId="{D4EB75FE-B679-40D7-8CF8-C16B8877F0CC}" srcOrd="0" destOrd="0" parTransId="{EB1ED858-4582-46A7-9D03-B41CF32F3101}" sibTransId="{CF5DCCA2-D625-4BE7-A459-62C2ABF6C9E5}"/>
    <dgm:cxn modelId="{03313D58-FE7B-4746-9BA6-7455E02F4B1A}" srcId="{B0F5CF08-BAC0-4C0B-BADD-F5B6CD07B062}" destId="{268AD06C-4E79-4341-93AF-ED7242D8ACBB}" srcOrd="1" destOrd="0" parTransId="{08401202-8148-4306-9483-29690DFFF4E1}" sibTransId="{A54EF59E-C273-4EF4-A062-24A001B29483}"/>
    <dgm:cxn modelId="{33359094-2998-4278-A2DA-7971A16ABA3A}" srcId="{B0F5CF08-BAC0-4C0B-BADD-F5B6CD07B062}" destId="{CFF255AA-6678-4485-AC2B-7A1817E9B5FA}" srcOrd="0" destOrd="0" parTransId="{4306A440-BD1B-4FF9-8BA5-67CECA54FF2D}" sibTransId="{C2442B87-F90F-4E41-84EA-40F25D066DD3}"/>
    <dgm:cxn modelId="{E9C7AFB2-221A-4493-BE76-60514DC1C4DE}" srcId="{CFF255AA-6678-4485-AC2B-7A1817E9B5FA}" destId="{D30316D5-C621-4598-A60D-84E686DBC131}" srcOrd="0" destOrd="0" parTransId="{10005ED4-DDBD-4423-A9A5-BA5B4BD3F04F}" sibTransId="{0BC31155-9A0B-401B-97C6-DD142BC29C09}"/>
    <dgm:cxn modelId="{787FA3D5-CCF9-40F4-808C-F7DE2FDAE4F3}" type="presOf" srcId="{D4EB75FE-B679-40D7-8CF8-C16B8877F0CC}" destId="{C789A628-C85E-437A-82E7-A2305A6B1C9E}" srcOrd="0" destOrd="0" presId="urn:microsoft.com/office/officeart/2005/8/layout/vList6"/>
    <dgm:cxn modelId="{7DC9C9EA-8A6F-4A1A-8C1C-2BB8E0F2A96C}" type="presParOf" srcId="{5A52FF61-9767-4A44-A7E7-BD9ECD32690F}" destId="{EB7DDA69-3ED7-45D0-8011-5C73A7F86DAB}" srcOrd="0" destOrd="0" presId="urn:microsoft.com/office/officeart/2005/8/layout/vList6"/>
    <dgm:cxn modelId="{7BAC7003-32B8-4E30-BEBC-6585D7C3D71A}" type="presParOf" srcId="{EB7DDA69-3ED7-45D0-8011-5C73A7F86DAB}" destId="{55D4C9B1-EA57-4306-8F45-B360EA0D1F3E}" srcOrd="0" destOrd="0" presId="urn:microsoft.com/office/officeart/2005/8/layout/vList6"/>
    <dgm:cxn modelId="{40DD49F6-2D2F-4C97-9912-FB63A9B2A3F5}" type="presParOf" srcId="{EB7DDA69-3ED7-45D0-8011-5C73A7F86DAB}" destId="{39E8B5A8-2DEA-4928-B3DD-8C7E5E709711}" srcOrd="1" destOrd="0" presId="urn:microsoft.com/office/officeart/2005/8/layout/vList6"/>
    <dgm:cxn modelId="{1A1C62C4-E660-46D6-B543-AEB5FE668312}" type="presParOf" srcId="{5A52FF61-9767-4A44-A7E7-BD9ECD32690F}" destId="{6C25CD57-72CD-40EA-BA75-F2D1488178A8}" srcOrd="1" destOrd="0" presId="urn:microsoft.com/office/officeart/2005/8/layout/vList6"/>
    <dgm:cxn modelId="{F1ADA236-60B8-4341-A078-3D0011AF2B46}" type="presParOf" srcId="{5A52FF61-9767-4A44-A7E7-BD9ECD32690F}" destId="{322994A4-7998-4325-BB03-0A1D770476EC}" srcOrd="2" destOrd="0" presId="urn:microsoft.com/office/officeart/2005/8/layout/vList6"/>
    <dgm:cxn modelId="{EAEFD169-9BE5-4783-92FA-60DF1D434618}" type="presParOf" srcId="{322994A4-7998-4325-BB03-0A1D770476EC}" destId="{55DDC016-0098-4377-95C7-77C1B4AE8DE7}" srcOrd="0" destOrd="0" presId="urn:microsoft.com/office/officeart/2005/8/layout/vList6"/>
    <dgm:cxn modelId="{CEF886EB-595A-4C8B-BB29-D5953BC59048}" type="presParOf" srcId="{322994A4-7998-4325-BB03-0A1D770476EC}" destId="{C789A628-C85E-437A-82E7-A2305A6B1C9E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0F5CF08-BAC0-4C0B-BADD-F5B6CD07B062}" type="doc">
      <dgm:prSet loTypeId="urn:microsoft.com/office/officeart/2005/8/layout/vList6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CFF255AA-6678-4485-AC2B-7A1817E9B5FA}">
      <dgm:prSet phldrT="[文字]" custT="1"/>
      <dgm:spPr/>
      <dgm:t>
        <a:bodyPr/>
        <a:lstStyle/>
        <a:p>
          <a:pPr algn="l" fontAlgn="ctr">
            <a:lnSpc>
              <a:spcPts val="1800"/>
            </a:lnSpc>
          </a:pPr>
          <a:r>
            <a:rPr lang="zh-TW" altLang="en-US" sz="18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居服督導實際實習較原先課程複雜，縣市政府與中央服務內容不一致</a:t>
          </a:r>
        </a:p>
      </dgm:t>
    </dgm:pt>
    <dgm:pt modelId="{4306A440-BD1B-4FF9-8BA5-67CECA54FF2D}" type="parTrans" cxnId="{33359094-2998-4278-A2DA-7971A16ABA3A}">
      <dgm:prSet/>
      <dgm:spPr/>
      <dgm:t>
        <a:bodyPr/>
        <a:lstStyle/>
        <a:p>
          <a:endParaRPr lang="zh-TW" altLang="en-US"/>
        </a:p>
      </dgm:t>
    </dgm:pt>
    <dgm:pt modelId="{C2442B87-F90F-4E41-84EA-40F25D066DD3}" type="sibTrans" cxnId="{33359094-2998-4278-A2DA-7971A16ABA3A}">
      <dgm:prSet/>
      <dgm:spPr/>
      <dgm:t>
        <a:bodyPr/>
        <a:lstStyle/>
        <a:p>
          <a:endParaRPr lang="zh-TW" altLang="en-US"/>
        </a:p>
      </dgm:t>
    </dgm:pt>
    <dgm:pt modelId="{D30316D5-C621-4598-A60D-84E686DBC131}">
      <dgm:prSet phldrT="[文字]" custT="1"/>
      <dgm:spPr/>
      <dgm:t>
        <a:bodyPr anchor="ctr"/>
        <a:lstStyle/>
        <a:p>
          <a:pPr fontAlgn="ctr">
            <a:lnSpc>
              <a:spcPts val="1800"/>
            </a:lnSpc>
          </a:pPr>
          <a:r>
            <a:rPr lang="zh-TW" altLang="en-US" sz="1800" b="1" dirty="0">
              <a:latin typeface="微軟正黑體" panose="020B0604030504040204" pitchFamily="34" charset="-120"/>
              <a:ea typeface="微軟正黑體" panose="020B0604030504040204" pitchFamily="34" charset="-120"/>
            </a:rPr>
            <a:t>微調課程內容，提前告知學生產業現況</a:t>
          </a:r>
        </a:p>
      </dgm:t>
    </dgm:pt>
    <dgm:pt modelId="{10005ED4-DDBD-4423-A9A5-BA5B4BD3F04F}" type="parTrans" cxnId="{E9C7AFB2-221A-4493-BE76-60514DC1C4DE}">
      <dgm:prSet/>
      <dgm:spPr/>
      <dgm:t>
        <a:bodyPr/>
        <a:lstStyle/>
        <a:p>
          <a:endParaRPr lang="zh-TW" altLang="en-US"/>
        </a:p>
      </dgm:t>
    </dgm:pt>
    <dgm:pt modelId="{0BC31155-9A0B-401B-97C6-DD142BC29C09}" type="sibTrans" cxnId="{E9C7AFB2-221A-4493-BE76-60514DC1C4DE}">
      <dgm:prSet/>
      <dgm:spPr/>
      <dgm:t>
        <a:bodyPr/>
        <a:lstStyle/>
        <a:p>
          <a:endParaRPr lang="zh-TW" altLang="en-US"/>
        </a:p>
      </dgm:t>
    </dgm:pt>
    <dgm:pt modelId="{268AD06C-4E79-4341-93AF-ED7242D8ACBB}">
      <dgm:prSet phldrT="[文字]" custT="1"/>
      <dgm:spPr>
        <a:solidFill>
          <a:srgbClr val="FFC000"/>
        </a:solidFill>
      </dgm:spPr>
      <dgm:t>
        <a:bodyPr/>
        <a:lstStyle/>
        <a:p>
          <a:pPr algn="l" fontAlgn="ctr">
            <a:lnSpc>
              <a:spcPts val="1800"/>
            </a:lnSpc>
          </a:pPr>
          <a:r>
            <a:rPr lang="zh-TW" altLang="en-US" sz="18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部分模組課程設計為選修課，但學生未注意而無法取得模組證書</a:t>
          </a:r>
        </a:p>
      </dgm:t>
    </dgm:pt>
    <dgm:pt modelId="{08401202-8148-4306-9483-29690DFFF4E1}" type="parTrans" cxnId="{03313D58-FE7B-4746-9BA6-7455E02F4B1A}">
      <dgm:prSet/>
      <dgm:spPr/>
      <dgm:t>
        <a:bodyPr/>
        <a:lstStyle/>
        <a:p>
          <a:endParaRPr lang="zh-TW" altLang="en-US"/>
        </a:p>
      </dgm:t>
    </dgm:pt>
    <dgm:pt modelId="{A54EF59E-C273-4EF4-A062-24A001B29483}" type="sibTrans" cxnId="{03313D58-FE7B-4746-9BA6-7455E02F4B1A}">
      <dgm:prSet/>
      <dgm:spPr/>
      <dgm:t>
        <a:bodyPr/>
        <a:lstStyle/>
        <a:p>
          <a:endParaRPr lang="zh-TW" altLang="en-US"/>
        </a:p>
      </dgm:t>
    </dgm:pt>
    <dgm:pt modelId="{D4EB75FE-B679-40D7-8CF8-C16B8877F0CC}">
      <dgm:prSet phldrT="[文字]" custT="1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 anchor="ctr"/>
        <a:lstStyle/>
        <a:p>
          <a:pPr>
            <a:lnSpc>
              <a:spcPts val="1800"/>
            </a:lnSpc>
          </a:pPr>
          <a:r>
            <a:rPr lang="zh-TW" altLang="en-US" sz="1800" b="1" dirty="0">
              <a:latin typeface="微軟正黑體" panose="020B0604030504040204" pitchFamily="34" charset="-120"/>
              <a:ea typeface="微軟正黑體" panose="020B0604030504040204" pitchFamily="34" charset="-120"/>
            </a:rPr>
            <a:t>加強宣導或修正該門課為必修</a:t>
          </a:r>
        </a:p>
      </dgm:t>
    </dgm:pt>
    <dgm:pt modelId="{EB1ED858-4582-46A7-9D03-B41CF32F3101}" type="parTrans" cxnId="{7F55094C-DFB2-41CF-AA72-FEF762EE352B}">
      <dgm:prSet/>
      <dgm:spPr/>
      <dgm:t>
        <a:bodyPr/>
        <a:lstStyle/>
        <a:p>
          <a:endParaRPr lang="zh-TW" altLang="en-US"/>
        </a:p>
      </dgm:t>
    </dgm:pt>
    <dgm:pt modelId="{CF5DCCA2-D625-4BE7-A459-62C2ABF6C9E5}" type="sibTrans" cxnId="{7F55094C-DFB2-41CF-AA72-FEF762EE352B}">
      <dgm:prSet/>
      <dgm:spPr/>
      <dgm:t>
        <a:bodyPr/>
        <a:lstStyle/>
        <a:p>
          <a:endParaRPr lang="zh-TW" altLang="en-US"/>
        </a:p>
      </dgm:t>
    </dgm:pt>
    <dgm:pt modelId="{5A52FF61-9767-4A44-A7E7-BD9ECD32690F}" type="pres">
      <dgm:prSet presAssocID="{B0F5CF08-BAC0-4C0B-BADD-F5B6CD07B062}" presName="Name0" presStyleCnt="0">
        <dgm:presLayoutVars>
          <dgm:dir/>
          <dgm:animLvl val="lvl"/>
          <dgm:resizeHandles/>
        </dgm:presLayoutVars>
      </dgm:prSet>
      <dgm:spPr/>
    </dgm:pt>
    <dgm:pt modelId="{EB7DDA69-3ED7-45D0-8011-5C73A7F86DAB}" type="pres">
      <dgm:prSet presAssocID="{CFF255AA-6678-4485-AC2B-7A1817E9B5FA}" presName="linNode" presStyleCnt="0"/>
      <dgm:spPr/>
    </dgm:pt>
    <dgm:pt modelId="{55D4C9B1-EA57-4306-8F45-B360EA0D1F3E}" type="pres">
      <dgm:prSet presAssocID="{CFF255AA-6678-4485-AC2B-7A1817E9B5FA}" presName="parentShp" presStyleLbl="node1" presStyleIdx="0" presStyleCnt="2" custLinFactNeighborX="-5359">
        <dgm:presLayoutVars>
          <dgm:bulletEnabled val="1"/>
        </dgm:presLayoutVars>
      </dgm:prSet>
      <dgm:spPr/>
    </dgm:pt>
    <dgm:pt modelId="{39E8B5A8-2DEA-4928-B3DD-8C7E5E709711}" type="pres">
      <dgm:prSet presAssocID="{CFF255AA-6678-4485-AC2B-7A1817E9B5FA}" presName="childShp" presStyleLbl="bgAccFollowNode1" presStyleIdx="0" presStyleCnt="2">
        <dgm:presLayoutVars>
          <dgm:bulletEnabled val="1"/>
        </dgm:presLayoutVars>
      </dgm:prSet>
      <dgm:spPr/>
    </dgm:pt>
    <dgm:pt modelId="{6C25CD57-72CD-40EA-BA75-F2D1488178A8}" type="pres">
      <dgm:prSet presAssocID="{C2442B87-F90F-4E41-84EA-40F25D066DD3}" presName="spacing" presStyleCnt="0"/>
      <dgm:spPr/>
    </dgm:pt>
    <dgm:pt modelId="{322994A4-7998-4325-BB03-0A1D770476EC}" type="pres">
      <dgm:prSet presAssocID="{268AD06C-4E79-4341-93AF-ED7242D8ACBB}" presName="linNode" presStyleCnt="0"/>
      <dgm:spPr/>
    </dgm:pt>
    <dgm:pt modelId="{55DDC016-0098-4377-95C7-77C1B4AE8DE7}" type="pres">
      <dgm:prSet presAssocID="{268AD06C-4E79-4341-93AF-ED7242D8ACBB}" presName="parentShp" presStyleLbl="node1" presStyleIdx="1" presStyleCnt="2">
        <dgm:presLayoutVars>
          <dgm:bulletEnabled val="1"/>
        </dgm:presLayoutVars>
      </dgm:prSet>
      <dgm:spPr/>
    </dgm:pt>
    <dgm:pt modelId="{C789A628-C85E-437A-82E7-A2305A6B1C9E}" type="pres">
      <dgm:prSet presAssocID="{268AD06C-4E79-4341-93AF-ED7242D8ACBB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E22B371F-B436-42D7-889D-6F07614ECB45}" type="presOf" srcId="{268AD06C-4E79-4341-93AF-ED7242D8ACBB}" destId="{55DDC016-0098-4377-95C7-77C1B4AE8DE7}" srcOrd="0" destOrd="0" presId="urn:microsoft.com/office/officeart/2005/8/layout/vList6"/>
    <dgm:cxn modelId="{4DFC6B38-2532-4B5F-AB01-5206D3894BE2}" type="presOf" srcId="{B0F5CF08-BAC0-4C0B-BADD-F5B6CD07B062}" destId="{5A52FF61-9767-4A44-A7E7-BD9ECD32690F}" srcOrd="0" destOrd="0" presId="urn:microsoft.com/office/officeart/2005/8/layout/vList6"/>
    <dgm:cxn modelId="{B8C7073A-3A2E-4B4D-A64F-7401F919F7AC}" type="presOf" srcId="{CFF255AA-6678-4485-AC2B-7A1817E9B5FA}" destId="{55D4C9B1-EA57-4306-8F45-B360EA0D1F3E}" srcOrd="0" destOrd="0" presId="urn:microsoft.com/office/officeart/2005/8/layout/vList6"/>
    <dgm:cxn modelId="{AAC5C765-B23C-44DB-87B9-96A4C866C384}" type="presOf" srcId="{D30316D5-C621-4598-A60D-84E686DBC131}" destId="{39E8B5A8-2DEA-4928-B3DD-8C7E5E709711}" srcOrd="0" destOrd="0" presId="urn:microsoft.com/office/officeart/2005/8/layout/vList6"/>
    <dgm:cxn modelId="{7F55094C-DFB2-41CF-AA72-FEF762EE352B}" srcId="{268AD06C-4E79-4341-93AF-ED7242D8ACBB}" destId="{D4EB75FE-B679-40D7-8CF8-C16B8877F0CC}" srcOrd="0" destOrd="0" parTransId="{EB1ED858-4582-46A7-9D03-B41CF32F3101}" sibTransId="{CF5DCCA2-D625-4BE7-A459-62C2ABF6C9E5}"/>
    <dgm:cxn modelId="{03313D58-FE7B-4746-9BA6-7455E02F4B1A}" srcId="{B0F5CF08-BAC0-4C0B-BADD-F5B6CD07B062}" destId="{268AD06C-4E79-4341-93AF-ED7242D8ACBB}" srcOrd="1" destOrd="0" parTransId="{08401202-8148-4306-9483-29690DFFF4E1}" sibTransId="{A54EF59E-C273-4EF4-A062-24A001B29483}"/>
    <dgm:cxn modelId="{33359094-2998-4278-A2DA-7971A16ABA3A}" srcId="{B0F5CF08-BAC0-4C0B-BADD-F5B6CD07B062}" destId="{CFF255AA-6678-4485-AC2B-7A1817E9B5FA}" srcOrd="0" destOrd="0" parTransId="{4306A440-BD1B-4FF9-8BA5-67CECA54FF2D}" sibTransId="{C2442B87-F90F-4E41-84EA-40F25D066DD3}"/>
    <dgm:cxn modelId="{E9C7AFB2-221A-4493-BE76-60514DC1C4DE}" srcId="{CFF255AA-6678-4485-AC2B-7A1817E9B5FA}" destId="{D30316D5-C621-4598-A60D-84E686DBC131}" srcOrd="0" destOrd="0" parTransId="{10005ED4-DDBD-4423-A9A5-BA5B4BD3F04F}" sibTransId="{0BC31155-9A0B-401B-97C6-DD142BC29C09}"/>
    <dgm:cxn modelId="{787FA3D5-CCF9-40F4-808C-F7DE2FDAE4F3}" type="presOf" srcId="{D4EB75FE-B679-40D7-8CF8-C16B8877F0CC}" destId="{C789A628-C85E-437A-82E7-A2305A6B1C9E}" srcOrd="0" destOrd="0" presId="urn:microsoft.com/office/officeart/2005/8/layout/vList6"/>
    <dgm:cxn modelId="{7DC9C9EA-8A6F-4A1A-8C1C-2BB8E0F2A96C}" type="presParOf" srcId="{5A52FF61-9767-4A44-A7E7-BD9ECD32690F}" destId="{EB7DDA69-3ED7-45D0-8011-5C73A7F86DAB}" srcOrd="0" destOrd="0" presId="urn:microsoft.com/office/officeart/2005/8/layout/vList6"/>
    <dgm:cxn modelId="{7BAC7003-32B8-4E30-BEBC-6585D7C3D71A}" type="presParOf" srcId="{EB7DDA69-3ED7-45D0-8011-5C73A7F86DAB}" destId="{55D4C9B1-EA57-4306-8F45-B360EA0D1F3E}" srcOrd="0" destOrd="0" presId="urn:microsoft.com/office/officeart/2005/8/layout/vList6"/>
    <dgm:cxn modelId="{40DD49F6-2D2F-4C97-9912-FB63A9B2A3F5}" type="presParOf" srcId="{EB7DDA69-3ED7-45D0-8011-5C73A7F86DAB}" destId="{39E8B5A8-2DEA-4928-B3DD-8C7E5E709711}" srcOrd="1" destOrd="0" presId="urn:microsoft.com/office/officeart/2005/8/layout/vList6"/>
    <dgm:cxn modelId="{1A1C62C4-E660-46D6-B543-AEB5FE668312}" type="presParOf" srcId="{5A52FF61-9767-4A44-A7E7-BD9ECD32690F}" destId="{6C25CD57-72CD-40EA-BA75-F2D1488178A8}" srcOrd="1" destOrd="0" presId="urn:microsoft.com/office/officeart/2005/8/layout/vList6"/>
    <dgm:cxn modelId="{F1ADA236-60B8-4341-A078-3D0011AF2B46}" type="presParOf" srcId="{5A52FF61-9767-4A44-A7E7-BD9ECD32690F}" destId="{322994A4-7998-4325-BB03-0A1D770476EC}" srcOrd="2" destOrd="0" presId="urn:microsoft.com/office/officeart/2005/8/layout/vList6"/>
    <dgm:cxn modelId="{EAEFD169-9BE5-4783-92FA-60DF1D434618}" type="presParOf" srcId="{322994A4-7998-4325-BB03-0A1D770476EC}" destId="{55DDC016-0098-4377-95C7-77C1B4AE8DE7}" srcOrd="0" destOrd="0" presId="urn:microsoft.com/office/officeart/2005/8/layout/vList6"/>
    <dgm:cxn modelId="{CEF886EB-595A-4C8B-BB29-D5953BC59048}" type="presParOf" srcId="{322994A4-7998-4325-BB03-0A1D770476EC}" destId="{C789A628-C85E-437A-82E7-A2305A6B1C9E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0F5CF08-BAC0-4C0B-BADD-F5B6CD07B062}" type="doc">
      <dgm:prSet loTypeId="urn:microsoft.com/office/officeart/2005/8/layout/vList6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CFF255AA-6678-4485-AC2B-7A1817E9B5FA}">
      <dgm:prSet phldrT="[文字]" custT="1"/>
      <dgm:spPr/>
      <dgm:t>
        <a:bodyPr/>
        <a:lstStyle/>
        <a:p>
          <a:pPr algn="l" fontAlgn="ctr">
            <a:lnSpc>
              <a:spcPts val="1800"/>
            </a:lnSpc>
          </a:pPr>
          <a:r>
            <a:rPr lang="zh-TW" altLang="en-US" sz="18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居服督導實際實習較原先課程複雜，縣市政府與中央服務內容不一致</a:t>
          </a:r>
        </a:p>
      </dgm:t>
    </dgm:pt>
    <dgm:pt modelId="{4306A440-BD1B-4FF9-8BA5-67CECA54FF2D}" type="parTrans" cxnId="{33359094-2998-4278-A2DA-7971A16ABA3A}">
      <dgm:prSet/>
      <dgm:spPr/>
      <dgm:t>
        <a:bodyPr/>
        <a:lstStyle/>
        <a:p>
          <a:endParaRPr lang="zh-TW" altLang="en-US"/>
        </a:p>
      </dgm:t>
    </dgm:pt>
    <dgm:pt modelId="{C2442B87-F90F-4E41-84EA-40F25D066DD3}" type="sibTrans" cxnId="{33359094-2998-4278-A2DA-7971A16ABA3A}">
      <dgm:prSet/>
      <dgm:spPr/>
      <dgm:t>
        <a:bodyPr/>
        <a:lstStyle/>
        <a:p>
          <a:endParaRPr lang="zh-TW" altLang="en-US"/>
        </a:p>
      </dgm:t>
    </dgm:pt>
    <dgm:pt modelId="{D30316D5-C621-4598-A60D-84E686DBC131}">
      <dgm:prSet phldrT="[文字]" custT="1"/>
      <dgm:spPr/>
      <dgm:t>
        <a:bodyPr anchor="ctr"/>
        <a:lstStyle/>
        <a:p>
          <a:pPr fontAlgn="ctr">
            <a:lnSpc>
              <a:spcPts val="1800"/>
            </a:lnSpc>
          </a:pPr>
          <a:r>
            <a:rPr lang="zh-TW" altLang="en-US" sz="1800" b="1" dirty="0">
              <a:latin typeface="微軟正黑體" panose="020B0604030504040204" pitchFamily="34" charset="-120"/>
              <a:ea typeface="微軟正黑體" panose="020B0604030504040204" pitchFamily="34" charset="-120"/>
            </a:rPr>
            <a:t>微調課程內容，提前告知學生產業現況</a:t>
          </a:r>
        </a:p>
      </dgm:t>
    </dgm:pt>
    <dgm:pt modelId="{10005ED4-DDBD-4423-A9A5-BA5B4BD3F04F}" type="parTrans" cxnId="{E9C7AFB2-221A-4493-BE76-60514DC1C4DE}">
      <dgm:prSet/>
      <dgm:spPr/>
      <dgm:t>
        <a:bodyPr/>
        <a:lstStyle/>
        <a:p>
          <a:endParaRPr lang="zh-TW" altLang="en-US"/>
        </a:p>
      </dgm:t>
    </dgm:pt>
    <dgm:pt modelId="{0BC31155-9A0B-401B-97C6-DD142BC29C09}" type="sibTrans" cxnId="{E9C7AFB2-221A-4493-BE76-60514DC1C4DE}">
      <dgm:prSet/>
      <dgm:spPr/>
      <dgm:t>
        <a:bodyPr/>
        <a:lstStyle/>
        <a:p>
          <a:endParaRPr lang="zh-TW" altLang="en-US"/>
        </a:p>
      </dgm:t>
    </dgm:pt>
    <dgm:pt modelId="{268AD06C-4E79-4341-93AF-ED7242D8ACBB}">
      <dgm:prSet phldrT="[文字]" custT="1"/>
      <dgm:spPr>
        <a:solidFill>
          <a:srgbClr val="FFC000"/>
        </a:solidFill>
      </dgm:spPr>
      <dgm:t>
        <a:bodyPr/>
        <a:lstStyle/>
        <a:p>
          <a:pPr algn="l" fontAlgn="ctr">
            <a:lnSpc>
              <a:spcPts val="1800"/>
            </a:lnSpc>
          </a:pPr>
          <a:r>
            <a:rPr lang="zh-TW" altLang="en-US" sz="18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部分模組課程設計為選修課，但學生未注意而無法取得模組證書</a:t>
          </a:r>
        </a:p>
      </dgm:t>
    </dgm:pt>
    <dgm:pt modelId="{08401202-8148-4306-9483-29690DFFF4E1}" type="parTrans" cxnId="{03313D58-FE7B-4746-9BA6-7455E02F4B1A}">
      <dgm:prSet/>
      <dgm:spPr/>
      <dgm:t>
        <a:bodyPr/>
        <a:lstStyle/>
        <a:p>
          <a:endParaRPr lang="zh-TW" altLang="en-US"/>
        </a:p>
      </dgm:t>
    </dgm:pt>
    <dgm:pt modelId="{A54EF59E-C273-4EF4-A062-24A001B29483}" type="sibTrans" cxnId="{03313D58-FE7B-4746-9BA6-7455E02F4B1A}">
      <dgm:prSet/>
      <dgm:spPr/>
      <dgm:t>
        <a:bodyPr/>
        <a:lstStyle/>
        <a:p>
          <a:endParaRPr lang="zh-TW" altLang="en-US"/>
        </a:p>
      </dgm:t>
    </dgm:pt>
    <dgm:pt modelId="{D4EB75FE-B679-40D7-8CF8-C16B8877F0CC}">
      <dgm:prSet phldrT="[文字]" custT="1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 anchor="ctr"/>
        <a:lstStyle/>
        <a:p>
          <a:pPr>
            <a:lnSpc>
              <a:spcPts val="1800"/>
            </a:lnSpc>
          </a:pPr>
          <a:r>
            <a:rPr lang="zh-TW" altLang="en-US" sz="1800" b="1" dirty="0">
              <a:latin typeface="微軟正黑體" panose="020B0604030504040204" pitchFamily="34" charset="-120"/>
              <a:ea typeface="微軟正黑體" panose="020B0604030504040204" pitchFamily="34" charset="-120"/>
            </a:rPr>
            <a:t>加強宣導或修正該門課為必修</a:t>
          </a:r>
        </a:p>
      </dgm:t>
    </dgm:pt>
    <dgm:pt modelId="{EB1ED858-4582-46A7-9D03-B41CF32F3101}" type="parTrans" cxnId="{7F55094C-DFB2-41CF-AA72-FEF762EE352B}">
      <dgm:prSet/>
      <dgm:spPr/>
      <dgm:t>
        <a:bodyPr/>
        <a:lstStyle/>
        <a:p>
          <a:endParaRPr lang="zh-TW" altLang="en-US"/>
        </a:p>
      </dgm:t>
    </dgm:pt>
    <dgm:pt modelId="{CF5DCCA2-D625-4BE7-A459-62C2ABF6C9E5}" type="sibTrans" cxnId="{7F55094C-DFB2-41CF-AA72-FEF762EE352B}">
      <dgm:prSet/>
      <dgm:spPr/>
      <dgm:t>
        <a:bodyPr/>
        <a:lstStyle/>
        <a:p>
          <a:endParaRPr lang="zh-TW" altLang="en-US"/>
        </a:p>
      </dgm:t>
    </dgm:pt>
    <dgm:pt modelId="{5A52FF61-9767-4A44-A7E7-BD9ECD32690F}" type="pres">
      <dgm:prSet presAssocID="{B0F5CF08-BAC0-4C0B-BADD-F5B6CD07B062}" presName="Name0" presStyleCnt="0">
        <dgm:presLayoutVars>
          <dgm:dir/>
          <dgm:animLvl val="lvl"/>
          <dgm:resizeHandles/>
        </dgm:presLayoutVars>
      </dgm:prSet>
      <dgm:spPr/>
    </dgm:pt>
    <dgm:pt modelId="{EB7DDA69-3ED7-45D0-8011-5C73A7F86DAB}" type="pres">
      <dgm:prSet presAssocID="{CFF255AA-6678-4485-AC2B-7A1817E9B5FA}" presName="linNode" presStyleCnt="0"/>
      <dgm:spPr/>
    </dgm:pt>
    <dgm:pt modelId="{55D4C9B1-EA57-4306-8F45-B360EA0D1F3E}" type="pres">
      <dgm:prSet presAssocID="{CFF255AA-6678-4485-AC2B-7A1817E9B5FA}" presName="parentShp" presStyleLbl="node1" presStyleIdx="0" presStyleCnt="2" custLinFactNeighborX="-5359">
        <dgm:presLayoutVars>
          <dgm:bulletEnabled val="1"/>
        </dgm:presLayoutVars>
      </dgm:prSet>
      <dgm:spPr/>
    </dgm:pt>
    <dgm:pt modelId="{39E8B5A8-2DEA-4928-B3DD-8C7E5E709711}" type="pres">
      <dgm:prSet presAssocID="{CFF255AA-6678-4485-AC2B-7A1817E9B5FA}" presName="childShp" presStyleLbl="bgAccFollowNode1" presStyleIdx="0" presStyleCnt="2">
        <dgm:presLayoutVars>
          <dgm:bulletEnabled val="1"/>
        </dgm:presLayoutVars>
      </dgm:prSet>
      <dgm:spPr/>
    </dgm:pt>
    <dgm:pt modelId="{6C25CD57-72CD-40EA-BA75-F2D1488178A8}" type="pres">
      <dgm:prSet presAssocID="{C2442B87-F90F-4E41-84EA-40F25D066DD3}" presName="spacing" presStyleCnt="0"/>
      <dgm:spPr/>
    </dgm:pt>
    <dgm:pt modelId="{322994A4-7998-4325-BB03-0A1D770476EC}" type="pres">
      <dgm:prSet presAssocID="{268AD06C-4E79-4341-93AF-ED7242D8ACBB}" presName="linNode" presStyleCnt="0"/>
      <dgm:spPr/>
    </dgm:pt>
    <dgm:pt modelId="{55DDC016-0098-4377-95C7-77C1B4AE8DE7}" type="pres">
      <dgm:prSet presAssocID="{268AD06C-4E79-4341-93AF-ED7242D8ACBB}" presName="parentShp" presStyleLbl="node1" presStyleIdx="1" presStyleCnt="2">
        <dgm:presLayoutVars>
          <dgm:bulletEnabled val="1"/>
        </dgm:presLayoutVars>
      </dgm:prSet>
      <dgm:spPr/>
    </dgm:pt>
    <dgm:pt modelId="{C789A628-C85E-437A-82E7-A2305A6B1C9E}" type="pres">
      <dgm:prSet presAssocID="{268AD06C-4E79-4341-93AF-ED7242D8ACBB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E22B371F-B436-42D7-889D-6F07614ECB45}" type="presOf" srcId="{268AD06C-4E79-4341-93AF-ED7242D8ACBB}" destId="{55DDC016-0098-4377-95C7-77C1B4AE8DE7}" srcOrd="0" destOrd="0" presId="urn:microsoft.com/office/officeart/2005/8/layout/vList6"/>
    <dgm:cxn modelId="{4DFC6B38-2532-4B5F-AB01-5206D3894BE2}" type="presOf" srcId="{B0F5CF08-BAC0-4C0B-BADD-F5B6CD07B062}" destId="{5A52FF61-9767-4A44-A7E7-BD9ECD32690F}" srcOrd="0" destOrd="0" presId="urn:microsoft.com/office/officeart/2005/8/layout/vList6"/>
    <dgm:cxn modelId="{B8C7073A-3A2E-4B4D-A64F-7401F919F7AC}" type="presOf" srcId="{CFF255AA-6678-4485-AC2B-7A1817E9B5FA}" destId="{55D4C9B1-EA57-4306-8F45-B360EA0D1F3E}" srcOrd="0" destOrd="0" presId="urn:microsoft.com/office/officeart/2005/8/layout/vList6"/>
    <dgm:cxn modelId="{AAC5C765-B23C-44DB-87B9-96A4C866C384}" type="presOf" srcId="{D30316D5-C621-4598-A60D-84E686DBC131}" destId="{39E8B5A8-2DEA-4928-B3DD-8C7E5E709711}" srcOrd="0" destOrd="0" presId="urn:microsoft.com/office/officeart/2005/8/layout/vList6"/>
    <dgm:cxn modelId="{7F55094C-DFB2-41CF-AA72-FEF762EE352B}" srcId="{268AD06C-4E79-4341-93AF-ED7242D8ACBB}" destId="{D4EB75FE-B679-40D7-8CF8-C16B8877F0CC}" srcOrd="0" destOrd="0" parTransId="{EB1ED858-4582-46A7-9D03-B41CF32F3101}" sibTransId="{CF5DCCA2-D625-4BE7-A459-62C2ABF6C9E5}"/>
    <dgm:cxn modelId="{03313D58-FE7B-4746-9BA6-7455E02F4B1A}" srcId="{B0F5CF08-BAC0-4C0B-BADD-F5B6CD07B062}" destId="{268AD06C-4E79-4341-93AF-ED7242D8ACBB}" srcOrd="1" destOrd="0" parTransId="{08401202-8148-4306-9483-29690DFFF4E1}" sibTransId="{A54EF59E-C273-4EF4-A062-24A001B29483}"/>
    <dgm:cxn modelId="{33359094-2998-4278-A2DA-7971A16ABA3A}" srcId="{B0F5CF08-BAC0-4C0B-BADD-F5B6CD07B062}" destId="{CFF255AA-6678-4485-AC2B-7A1817E9B5FA}" srcOrd="0" destOrd="0" parTransId="{4306A440-BD1B-4FF9-8BA5-67CECA54FF2D}" sibTransId="{C2442B87-F90F-4E41-84EA-40F25D066DD3}"/>
    <dgm:cxn modelId="{E9C7AFB2-221A-4493-BE76-60514DC1C4DE}" srcId="{CFF255AA-6678-4485-AC2B-7A1817E9B5FA}" destId="{D30316D5-C621-4598-A60D-84E686DBC131}" srcOrd="0" destOrd="0" parTransId="{10005ED4-DDBD-4423-A9A5-BA5B4BD3F04F}" sibTransId="{0BC31155-9A0B-401B-97C6-DD142BC29C09}"/>
    <dgm:cxn modelId="{787FA3D5-CCF9-40F4-808C-F7DE2FDAE4F3}" type="presOf" srcId="{D4EB75FE-B679-40D7-8CF8-C16B8877F0CC}" destId="{C789A628-C85E-437A-82E7-A2305A6B1C9E}" srcOrd="0" destOrd="0" presId="urn:microsoft.com/office/officeart/2005/8/layout/vList6"/>
    <dgm:cxn modelId="{7DC9C9EA-8A6F-4A1A-8C1C-2BB8E0F2A96C}" type="presParOf" srcId="{5A52FF61-9767-4A44-A7E7-BD9ECD32690F}" destId="{EB7DDA69-3ED7-45D0-8011-5C73A7F86DAB}" srcOrd="0" destOrd="0" presId="urn:microsoft.com/office/officeart/2005/8/layout/vList6"/>
    <dgm:cxn modelId="{7BAC7003-32B8-4E30-BEBC-6585D7C3D71A}" type="presParOf" srcId="{EB7DDA69-3ED7-45D0-8011-5C73A7F86DAB}" destId="{55D4C9B1-EA57-4306-8F45-B360EA0D1F3E}" srcOrd="0" destOrd="0" presId="urn:microsoft.com/office/officeart/2005/8/layout/vList6"/>
    <dgm:cxn modelId="{40DD49F6-2D2F-4C97-9912-FB63A9B2A3F5}" type="presParOf" srcId="{EB7DDA69-3ED7-45D0-8011-5C73A7F86DAB}" destId="{39E8B5A8-2DEA-4928-B3DD-8C7E5E709711}" srcOrd="1" destOrd="0" presId="urn:microsoft.com/office/officeart/2005/8/layout/vList6"/>
    <dgm:cxn modelId="{1A1C62C4-E660-46D6-B543-AEB5FE668312}" type="presParOf" srcId="{5A52FF61-9767-4A44-A7E7-BD9ECD32690F}" destId="{6C25CD57-72CD-40EA-BA75-F2D1488178A8}" srcOrd="1" destOrd="0" presId="urn:microsoft.com/office/officeart/2005/8/layout/vList6"/>
    <dgm:cxn modelId="{F1ADA236-60B8-4341-A078-3D0011AF2B46}" type="presParOf" srcId="{5A52FF61-9767-4A44-A7E7-BD9ECD32690F}" destId="{322994A4-7998-4325-BB03-0A1D770476EC}" srcOrd="2" destOrd="0" presId="urn:microsoft.com/office/officeart/2005/8/layout/vList6"/>
    <dgm:cxn modelId="{EAEFD169-9BE5-4783-92FA-60DF1D434618}" type="presParOf" srcId="{322994A4-7998-4325-BB03-0A1D770476EC}" destId="{55DDC016-0098-4377-95C7-77C1B4AE8DE7}" srcOrd="0" destOrd="0" presId="urn:microsoft.com/office/officeart/2005/8/layout/vList6"/>
    <dgm:cxn modelId="{CEF886EB-595A-4C8B-BB29-D5953BC59048}" type="presParOf" srcId="{322994A4-7998-4325-BB03-0A1D770476EC}" destId="{C789A628-C85E-437A-82E7-A2305A6B1C9E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0F5CF08-BAC0-4C0B-BADD-F5B6CD07B062}" type="doc">
      <dgm:prSet loTypeId="urn:microsoft.com/office/officeart/2005/8/layout/vList6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CFF255AA-6678-4485-AC2B-7A1817E9B5FA}">
      <dgm:prSet phldrT="[文字]" custT="1"/>
      <dgm:spPr/>
      <dgm:t>
        <a:bodyPr/>
        <a:lstStyle/>
        <a:p>
          <a:pPr algn="l" fontAlgn="ctr">
            <a:lnSpc>
              <a:spcPts val="1800"/>
            </a:lnSpc>
          </a:pPr>
          <a:r>
            <a:rPr lang="zh-TW" altLang="en-US" sz="18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居服督導實際實習較原先課程複雜，縣市政府與中央服務內容不一致</a:t>
          </a:r>
        </a:p>
      </dgm:t>
    </dgm:pt>
    <dgm:pt modelId="{4306A440-BD1B-4FF9-8BA5-67CECA54FF2D}" type="parTrans" cxnId="{33359094-2998-4278-A2DA-7971A16ABA3A}">
      <dgm:prSet/>
      <dgm:spPr/>
      <dgm:t>
        <a:bodyPr/>
        <a:lstStyle/>
        <a:p>
          <a:endParaRPr lang="zh-TW" altLang="en-US"/>
        </a:p>
      </dgm:t>
    </dgm:pt>
    <dgm:pt modelId="{C2442B87-F90F-4E41-84EA-40F25D066DD3}" type="sibTrans" cxnId="{33359094-2998-4278-A2DA-7971A16ABA3A}">
      <dgm:prSet/>
      <dgm:spPr/>
      <dgm:t>
        <a:bodyPr/>
        <a:lstStyle/>
        <a:p>
          <a:endParaRPr lang="zh-TW" altLang="en-US"/>
        </a:p>
      </dgm:t>
    </dgm:pt>
    <dgm:pt modelId="{D30316D5-C621-4598-A60D-84E686DBC131}">
      <dgm:prSet phldrT="[文字]" custT="1"/>
      <dgm:spPr/>
      <dgm:t>
        <a:bodyPr anchor="ctr"/>
        <a:lstStyle/>
        <a:p>
          <a:pPr fontAlgn="ctr">
            <a:lnSpc>
              <a:spcPts val="1800"/>
            </a:lnSpc>
          </a:pPr>
          <a:r>
            <a:rPr lang="zh-TW" altLang="en-US" sz="1800" b="1" dirty="0">
              <a:latin typeface="微軟正黑體" panose="020B0604030504040204" pitchFamily="34" charset="-120"/>
              <a:ea typeface="微軟正黑體" panose="020B0604030504040204" pitchFamily="34" charset="-120"/>
            </a:rPr>
            <a:t>微調課程內容，提前告知學生產業現況</a:t>
          </a:r>
        </a:p>
      </dgm:t>
    </dgm:pt>
    <dgm:pt modelId="{10005ED4-DDBD-4423-A9A5-BA5B4BD3F04F}" type="parTrans" cxnId="{E9C7AFB2-221A-4493-BE76-60514DC1C4DE}">
      <dgm:prSet/>
      <dgm:spPr/>
      <dgm:t>
        <a:bodyPr/>
        <a:lstStyle/>
        <a:p>
          <a:endParaRPr lang="zh-TW" altLang="en-US"/>
        </a:p>
      </dgm:t>
    </dgm:pt>
    <dgm:pt modelId="{0BC31155-9A0B-401B-97C6-DD142BC29C09}" type="sibTrans" cxnId="{E9C7AFB2-221A-4493-BE76-60514DC1C4DE}">
      <dgm:prSet/>
      <dgm:spPr/>
      <dgm:t>
        <a:bodyPr/>
        <a:lstStyle/>
        <a:p>
          <a:endParaRPr lang="zh-TW" altLang="en-US"/>
        </a:p>
      </dgm:t>
    </dgm:pt>
    <dgm:pt modelId="{268AD06C-4E79-4341-93AF-ED7242D8ACBB}">
      <dgm:prSet phldrT="[文字]" custT="1"/>
      <dgm:spPr>
        <a:solidFill>
          <a:srgbClr val="FFC000"/>
        </a:solidFill>
      </dgm:spPr>
      <dgm:t>
        <a:bodyPr/>
        <a:lstStyle/>
        <a:p>
          <a:pPr algn="l" fontAlgn="ctr">
            <a:lnSpc>
              <a:spcPts val="1800"/>
            </a:lnSpc>
          </a:pPr>
          <a:r>
            <a:rPr lang="zh-TW" altLang="en-US" sz="18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部分模組課程設計為選修課，但學生未注意而無法取得模組證書</a:t>
          </a:r>
        </a:p>
      </dgm:t>
    </dgm:pt>
    <dgm:pt modelId="{08401202-8148-4306-9483-29690DFFF4E1}" type="parTrans" cxnId="{03313D58-FE7B-4746-9BA6-7455E02F4B1A}">
      <dgm:prSet/>
      <dgm:spPr/>
      <dgm:t>
        <a:bodyPr/>
        <a:lstStyle/>
        <a:p>
          <a:endParaRPr lang="zh-TW" altLang="en-US"/>
        </a:p>
      </dgm:t>
    </dgm:pt>
    <dgm:pt modelId="{A54EF59E-C273-4EF4-A062-24A001B29483}" type="sibTrans" cxnId="{03313D58-FE7B-4746-9BA6-7455E02F4B1A}">
      <dgm:prSet/>
      <dgm:spPr/>
      <dgm:t>
        <a:bodyPr/>
        <a:lstStyle/>
        <a:p>
          <a:endParaRPr lang="zh-TW" altLang="en-US"/>
        </a:p>
      </dgm:t>
    </dgm:pt>
    <dgm:pt modelId="{D4EB75FE-B679-40D7-8CF8-C16B8877F0CC}">
      <dgm:prSet phldrT="[文字]" custT="1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 anchor="ctr"/>
        <a:lstStyle/>
        <a:p>
          <a:pPr>
            <a:lnSpc>
              <a:spcPts val="1800"/>
            </a:lnSpc>
          </a:pPr>
          <a:r>
            <a:rPr lang="zh-TW" altLang="en-US" sz="1800" b="1" dirty="0">
              <a:latin typeface="微軟正黑體" panose="020B0604030504040204" pitchFamily="34" charset="-120"/>
              <a:ea typeface="微軟正黑體" panose="020B0604030504040204" pitchFamily="34" charset="-120"/>
            </a:rPr>
            <a:t>加強宣導或修正該門課為必修</a:t>
          </a:r>
        </a:p>
      </dgm:t>
    </dgm:pt>
    <dgm:pt modelId="{EB1ED858-4582-46A7-9D03-B41CF32F3101}" type="parTrans" cxnId="{7F55094C-DFB2-41CF-AA72-FEF762EE352B}">
      <dgm:prSet/>
      <dgm:spPr/>
      <dgm:t>
        <a:bodyPr/>
        <a:lstStyle/>
        <a:p>
          <a:endParaRPr lang="zh-TW" altLang="en-US"/>
        </a:p>
      </dgm:t>
    </dgm:pt>
    <dgm:pt modelId="{CF5DCCA2-D625-4BE7-A459-62C2ABF6C9E5}" type="sibTrans" cxnId="{7F55094C-DFB2-41CF-AA72-FEF762EE352B}">
      <dgm:prSet/>
      <dgm:spPr/>
      <dgm:t>
        <a:bodyPr/>
        <a:lstStyle/>
        <a:p>
          <a:endParaRPr lang="zh-TW" altLang="en-US"/>
        </a:p>
      </dgm:t>
    </dgm:pt>
    <dgm:pt modelId="{5A52FF61-9767-4A44-A7E7-BD9ECD32690F}" type="pres">
      <dgm:prSet presAssocID="{B0F5CF08-BAC0-4C0B-BADD-F5B6CD07B062}" presName="Name0" presStyleCnt="0">
        <dgm:presLayoutVars>
          <dgm:dir/>
          <dgm:animLvl val="lvl"/>
          <dgm:resizeHandles/>
        </dgm:presLayoutVars>
      </dgm:prSet>
      <dgm:spPr/>
    </dgm:pt>
    <dgm:pt modelId="{EB7DDA69-3ED7-45D0-8011-5C73A7F86DAB}" type="pres">
      <dgm:prSet presAssocID="{CFF255AA-6678-4485-AC2B-7A1817E9B5FA}" presName="linNode" presStyleCnt="0"/>
      <dgm:spPr/>
    </dgm:pt>
    <dgm:pt modelId="{55D4C9B1-EA57-4306-8F45-B360EA0D1F3E}" type="pres">
      <dgm:prSet presAssocID="{CFF255AA-6678-4485-AC2B-7A1817E9B5FA}" presName="parentShp" presStyleLbl="node1" presStyleIdx="0" presStyleCnt="2" custLinFactNeighborX="-5359">
        <dgm:presLayoutVars>
          <dgm:bulletEnabled val="1"/>
        </dgm:presLayoutVars>
      </dgm:prSet>
      <dgm:spPr/>
    </dgm:pt>
    <dgm:pt modelId="{39E8B5A8-2DEA-4928-B3DD-8C7E5E709711}" type="pres">
      <dgm:prSet presAssocID="{CFF255AA-6678-4485-AC2B-7A1817E9B5FA}" presName="childShp" presStyleLbl="bgAccFollowNode1" presStyleIdx="0" presStyleCnt="2">
        <dgm:presLayoutVars>
          <dgm:bulletEnabled val="1"/>
        </dgm:presLayoutVars>
      </dgm:prSet>
      <dgm:spPr/>
    </dgm:pt>
    <dgm:pt modelId="{6C25CD57-72CD-40EA-BA75-F2D1488178A8}" type="pres">
      <dgm:prSet presAssocID="{C2442B87-F90F-4E41-84EA-40F25D066DD3}" presName="spacing" presStyleCnt="0"/>
      <dgm:spPr/>
    </dgm:pt>
    <dgm:pt modelId="{322994A4-7998-4325-BB03-0A1D770476EC}" type="pres">
      <dgm:prSet presAssocID="{268AD06C-4E79-4341-93AF-ED7242D8ACBB}" presName="linNode" presStyleCnt="0"/>
      <dgm:spPr/>
    </dgm:pt>
    <dgm:pt modelId="{55DDC016-0098-4377-95C7-77C1B4AE8DE7}" type="pres">
      <dgm:prSet presAssocID="{268AD06C-4E79-4341-93AF-ED7242D8ACBB}" presName="parentShp" presStyleLbl="node1" presStyleIdx="1" presStyleCnt="2">
        <dgm:presLayoutVars>
          <dgm:bulletEnabled val="1"/>
        </dgm:presLayoutVars>
      </dgm:prSet>
      <dgm:spPr/>
    </dgm:pt>
    <dgm:pt modelId="{C789A628-C85E-437A-82E7-A2305A6B1C9E}" type="pres">
      <dgm:prSet presAssocID="{268AD06C-4E79-4341-93AF-ED7242D8ACBB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E22B371F-B436-42D7-889D-6F07614ECB45}" type="presOf" srcId="{268AD06C-4E79-4341-93AF-ED7242D8ACBB}" destId="{55DDC016-0098-4377-95C7-77C1B4AE8DE7}" srcOrd="0" destOrd="0" presId="urn:microsoft.com/office/officeart/2005/8/layout/vList6"/>
    <dgm:cxn modelId="{4DFC6B38-2532-4B5F-AB01-5206D3894BE2}" type="presOf" srcId="{B0F5CF08-BAC0-4C0B-BADD-F5B6CD07B062}" destId="{5A52FF61-9767-4A44-A7E7-BD9ECD32690F}" srcOrd="0" destOrd="0" presId="urn:microsoft.com/office/officeart/2005/8/layout/vList6"/>
    <dgm:cxn modelId="{B8C7073A-3A2E-4B4D-A64F-7401F919F7AC}" type="presOf" srcId="{CFF255AA-6678-4485-AC2B-7A1817E9B5FA}" destId="{55D4C9B1-EA57-4306-8F45-B360EA0D1F3E}" srcOrd="0" destOrd="0" presId="urn:microsoft.com/office/officeart/2005/8/layout/vList6"/>
    <dgm:cxn modelId="{AAC5C765-B23C-44DB-87B9-96A4C866C384}" type="presOf" srcId="{D30316D5-C621-4598-A60D-84E686DBC131}" destId="{39E8B5A8-2DEA-4928-B3DD-8C7E5E709711}" srcOrd="0" destOrd="0" presId="urn:microsoft.com/office/officeart/2005/8/layout/vList6"/>
    <dgm:cxn modelId="{7F55094C-DFB2-41CF-AA72-FEF762EE352B}" srcId="{268AD06C-4E79-4341-93AF-ED7242D8ACBB}" destId="{D4EB75FE-B679-40D7-8CF8-C16B8877F0CC}" srcOrd="0" destOrd="0" parTransId="{EB1ED858-4582-46A7-9D03-B41CF32F3101}" sibTransId="{CF5DCCA2-D625-4BE7-A459-62C2ABF6C9E5}"/>
    <dgm:cxn modelId="{03313D58-FE7B-4746-9BA6-7455E02F4B1A}" srcId="{B0F5CF08-BAC0-4C0B-BADD-F5B6CD07B062}" destId="{268AD06C-4E79-4341-93AF-ED7242D8ACBB}" srcOrd="1" destOrd="0" parTransId="{08401202-8148-4306-9483-29690DFFF4E1}" sibTransId="{A54EF59E-C273-4EF4-A062-24A001B29483}"/>
    <dgm:cxn modelId="{33359094-2998-4278-A2DA-7971A16ABA3A}" srcId="{B0F5CF08-BAC0-4C0B-BADD-F5B6CD07B062}" destId="{CFF255AA-6678-4485-AC2B-7A1817E9B5FA}" srcOrd="0" destOrd="0" parTransId="{4306A440-BD1B-4FF9-8BA5-67CECA54FF2D}" sibTransId="{C2442B87-F90F-4E41-84EA-40F25D066DD3}"/>
    <dgm:cxn modelId="{E9C7AFB2-221A-4493-BE76-60514DC1C4DE}" srcId="{CFF255AA-6678-4485-AC2B-7A1817E9B5FA}" destId="{D30316D5-C621-4598-A60D-84E686DBC131}" srcOrd="0" destOrd="0" parTransId="{10005ED4-DDBD-4423-A9A5-BA5B4BD3F04F}" sibTransId="{0BC31155-9A0B-401B-97C6-DD142BC29C09}"/>
    <dgm:cxn modelId="{787FA3D5-CCF9-40F4-808C-F7DE2FDAE4F3}" type="presOf" srcId="{D4EB75FE-B679-40D7-8CF8-C16B8877F0CC}" destId="{C789A628-C85E-437A-82E7-A2305A6B1C9E}" srcOrd="0" destOrd="0" presId="urn:microsoft.com/office/officeart/2005/8/layout/vList6"/>
    <dgm:cxn modelId="{7DC9C9EA-8A6F-4A1A-8C1C-2BB8E0F2A96C}" type="presParOf" srcId="{5A52FF61-9767-4A44-A7E7-BD9ECD32690F}" destId="{EB7DDA69-3ED7-45D0-8011-5C73A7F86DAB}" srcOrd="0" destOrd="0" presId="urn:microsoft.com/office/officeart/2005/8/layout/vList6"/>
    <dgm:cxn modelId="{7BAC7003-32B8-4E30-BEBC-6585D7C3D71A}" type="presParOf" srcId="{EB7DDA69-3ED7-45D0-8011-5C73A7F86DAB}" destId="{55D4C9B1-EA57-4306-8F45-B360EA0D1F3E}" srcOrd="0" destOrd="0" presId="urn:microsoft.com/office/officeart/2005/8/layout/vList6"/>
    <dgm:cxn modelId="{40DD49F6-2D2F-4C97-9912-FB63A9B2A3F5}" type="presParOf" srcId="{EB7DDA69-3ED7-45D0-8011-5C73A7F86DAB}" destId="{39E8B5A8-2DEA-4928-B3DD-8C7E5E709711}" srcOrd="1" destOrd="0" presId="urn:microsoft.com/office/officeart/2005/8/layout/vList6"/>
    <dgm:cxn modelId="{1A1C62C4-E660-46D6-B543-AEB5FE668312}" type="presParOf" srcId="{5A52FF61-9767-4A44-A7E7-BD9ECD32690F}" destId="{6C25CD57-72CD-40EA-BA75-F2D1488178A8}" srcOrd="1" destOrd="0" presId="urn:microsoft.com/office/officeart/2005/8/layout/vList6"/>
    <dgm:cxn modelId="{F1ADA236-60B8-4341-A078-3D0011AF2B46}" type="presParOf" srcId="{5A52FF61-9767-4A44-A7E7-BD9ECD32690F}" destId="{322994A4-7998-4325-BB03-0A1D770476EC}" srcOrd="2" destOrd="0" presId="urn:microsoft.com/office/officeart/2005/8/layout/vList6"/>
    <dgm:cxn modelId="{EAEFD169-9BE5-4783-92FA-60DF1D434618}" type="presParOf" srcId="{322994A4-7998-4325-BB03-0A1D770476EC}" destId="{55DDC016-0098-4377-95C7-77C1B4AE8DE7}" srcOrd="0" destOrd="0" presId="urn:microsoft.com/office/officeart/2005/8/layout/vList6"/>
    <dgm:cxn modelId="{CEF886EB-595A-4C8B-BB29-D5953BC59048}" type="presParOf" srcId="{322994A4-7998-4325-BB03-0A1D770476EC}" destId="{C789A628-C85E-437A-82E7-A2305A6B1C9E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E8B5A8-2DEA-4928-B3DD-8C7E5E709711}">
      <dsp:nvSpPr>
        <dsp:cNvPr id="0" name=""/>
        <dsp:cNvSpPr/>
      </dsp:nvSpPr>
      <dsp:spPr>
        <a:xfrm>
          <a:off x="2964081" y="343"/>
          <a:ext cx="4446121" cy="1339888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171450" lvl="1" indent="-171450" algn="l" defTabSz="800100" fontAlgn="ctr">
            <a:lnSpc>
              <a:spcPts val="18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800" b="1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微調課程內容，提前告知學生產業現況</a:t>
          </a:r>
        </a:p>
      </dsp:txBody>
      <dsp:txXfrm>
        <a:off x="2964081" y="167829"/>
        <a:ext cx="3943663" cy="1004916"/>
      </dsp:txXfrm>
    </dsp:sp>
    <dsp:sp modelId="{55D4C9B1-EA57-4306-8F45-B360EA0D1F3E}">
      <dsp:nvSpPr>
        <dsp:cNvPr id="0" name=""/>
        <dsp:cNvSpPr/>
      </dsp:nvSpPr>
      <dsp:spPr>
        <a:xfrm>
          <a:off x="0" y="343"/>
          <a:ext cx="2964081" cy="133988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l" defTabSz="800100" fontAlgn="ctr">
            <a:lnSpc>
              <a:spcPts val="18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800" b="1" kern="12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居服督導實際實習較原先課程複雜，縣市政府與中央服務內容不一致</a:t>
          </a:r>
        </a:p>
      </dsp:txBody>
      <dsp:txXfrm>
        <a:off x="65408" y="65751"/>
        <a:ext cx="2833265" cy="1209072"/>
      </dsp:txXfrm>
    </dsp:sp>
    <dsp:sp modelId="{C789A628-C85E-437A-82E7-A2305A6B1C9E}">
      <dsp:nvSpPr>
        <dsp:cNvPr id="0" name=""/>
        <dsp:cNvSpPr/>
      </dsp:nvSpPr>
      <dsp:spPr>
        <a:xfrm>
          <a:off x="2964081" y="1474220"/>
          <a:ext cx="4446121" cy="1339888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lumMod val="20000"/>
            <a:lumOff val="80000"/>
            <a:alpha val="9000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ts val="18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800" b="1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加強宣導或修正該門課為必修</a:t>
          </a:r>
        </a:p>
      </dsp:txBody>
      <dsp:txXfrm>
        <a:off x="2964081" y="1641706"/>
        <a:ext cx="3943663" cy="1004916"/>
      </dsp:txXfrm>
    </dsp:sp>
    <dsp:sp modelId="{55DDC016-0098-4377-95C7-77C1B4AE8DE7}">
      <dsp:nvSpPr>
        <dsp:cNvPr id="0" name=""/>
        <dsp:cNvSpPr/>
      </dsp:nvSpPr>
      <dsp:spPr>
        <a:xfrm>
          <a:off x="0" y="1474220"/>
          <a:ext cx="2964081" cy="1339888"/>
        </a:xfrm>
        <a:prstGeom prst="round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l" defTabSz="800100" fontAlgn="ctr">
            <a:lnSpc>
              <a:spcPts val="18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800" b="1" kern="12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部分模組課程設計為選修課，但學生未注意而無法取得模組證書</a:t>
          </a:r>
        </a:p>
      </dsp:txBody>
      <dsp:txXfrm>
        <a:off x="65408" y="1539628"/>
        <a:ext cx="2833265" cy="12090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E8B5A8-2DEA-4928-B3DD-8C7E5E709711}">
      <dsp:nvSpPr>
        <dsp:cNvPr id="0" name=""/>
        <dsp:cNvSpPr/>
      </dsp:nvSpPr>
      <dsp:spPr>
        <a:xfrm>
          <a:off x="2964081" y="343"/>
          <a:ext cx="4446121" cy="1339888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171450" lvl="1" indent="-171450" algn="l" defTabSz="800100" fontAlgn="ctr">
            <a:lnSpc>
              <a:spcPts val="18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800" b="1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微調課程內容，提前告知學生產業現況</a:t>
          </a:r>
        </a:p>
      </dsp:txBody>
      <dsp:txXfrm>
        <a:off x="2964081" y="167829"/>
        <a:ext cx="3943663" cy="1004916"/>
      </dsp:txXfrm>
    </dsp:sp>
    <dsp:sp modelId="{55D4C9B1-EA57-4306-8F45-B360EA0D1F3E}">
      <dsp:nvSpPr>
        <dsp:cNvPr id="0" name=""/>
        <dsp:cNvSpPr/>
      </dsp:nvSpPr>
      <dsp:spPr>
        <a:xfrm>
          <a:off x="0" y="343"/>
          <a:ext cx="2964081" cy="133988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l" defTabSz="800100" fontAlgn="ctr">
            <a:lnSpc>
              <a:spcPts val="18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800" b="1" kern="12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居服督導實際實習較原先課程複雜，縣市政府與中央服務內容不一致</a:t>
          </a:r>
        </a:p>
      </dsp:txBody>
      <dsp:txXfrm>
        <a:off x="65408" y="65751"/>
        <a:ext cx="2833265" cy="1209072"/>
      </dsp:txXfrm>
    </dsp:sp>
    <dsp:sp modelId="{C789A628-C85E-437A-82E7-A2305A6B1C9E}">
      <dsp:nvSpPr>
        <dsp:cNvPr id="0" name=""/>
        <dsp:cNvSpPr/>
      </dsp:nvSpPr>
      <dsp:spPr>
        <a:xfrm>
          <a:off x="2964081" y="1474220"/>
          <a:ext cx="4446121" cy="1339888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lumMod val="20000"/>
            <a:lumOff val="80000"/>
            <a:alpha val="9000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ts val="18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800" b="1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加強宣導或修正該門課為必修</a:t>
          </a:r>
        </a:p>
      </dsp:txBody>
      <dsp:txXfrm>
        <a:off x="2964081" y="1641706"/>
        <a:ext cx="3943663" cy="1004916"/>
      </dsp:txXfrm>
    </dsp:sp>
    <dsp:sp modelId="{55DDC016-0098-4377-95C7-77C1B4AE8DE7}">
      <dsp:nvSpPr>
        <dsp:cNvPr id="0" name=""/>
        <dsp:cNvSpPr/>
      </dsp:nvSpPr>
      <dsp:spPr>
        <a:xfrm>
          <a:off x="0" y="1474220"/>
          <a:ext cx="2964081" cy="1339888"/>
        </a:xfrm>
        <a:prstGeom prst="round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l" defTabSz="800100" fontAlgn="ctr">
            <a:lnSpc>
              <a:spcPts val="18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800" b="1" kern="12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部分模組課程設計為選修課，但學生未注意而無法取得模組證書</a:t>
          </a:r>
        </a:p>
      </dsp:txBody>
      <dsp:txXfrm>
        <a:off x="65408" y="1539628"/>
        <a:ext cx="2833265" cy="120907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E8B5A8-2DEA-4928-B3DD-8C7E5E709711}">
      <dsp:nvSpPr>
        <dsp:cNvPr id="0" name=""/>
        <dsp:cNvSpPr/>
      </dsp:nvSpPr>
      <dsp:spPr>
        <a:xfrm>
          <a:off x="2964081" y="343"/>
          <a:ext cx="4446121" cy="1339888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171450" lvl="1" indent="-171450" algn="l" defTabSz="800100" fontAlgn="ctr">
            <a:lnSpc>
              <a:spcPts val="18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800" b="1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微調課程內容，提前告知學生產業現況</a:t>
          </a:r>
        </a:p>
      </dsp:txBody>
      <dsp:txXfrm>
        <a:off x="2964081" y="167829"/>
        <a:ext cx="3943663" cy="1004916"/>
      </dsp:txXfrm>
    </dsp:sp>
    <dsp:sp modelId="{55D4C9B1-EA57-4306-8F45-B360EA0D1F3E}">
      <dsp:nvSpPr>
        <dsp:cNvPr id="0" name=""/>
        <dsp:cNvSpPr/>
      </dsp:nvSpPr>
      <dsp:spPr>
        <a:xfrm>
          <a:off x="0" y="343"/>
          <a:ext cx="2964081" cy="133988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l" defTabSz="800100" fontAlgn="ctr">
            <a:lnSpc>
              <a:spcPts val="18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800" b="1" kern="12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居服督導實際實習較原先課程複雜，縣市政府與中央服務內容不一致</a:t>
          </a:r>
        </a:p>
      </dsp:txBody>
      <dsp:txXfrm>
        <a:off x="65408" y="65751"/>
        <a:ext cx="2833265" cy="1209072"/>
      </dsp:txXfrm>
    </dsp:sp>
    <dsp:sp modelId="{C789A628-C85E-437A-82E7-A2305A6B1C9E}">
      <dsp:nvSpPr>
        <dsp:cNvPr id="0" name=""/>
        <dsp:cNvSpPr/>
      </dsp:nvSpPr>
      <dsp:spPr>
        <a:xfrm>
          <a:off x="2964081" y="1474220"/>
          <a:ext cx="4446121" cy="1339888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lumMod val="20000"/>
            <a:lumOff val="80000"/>
            <a:alpha val="9000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ts val="18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800" b="1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加強宣導或修正該門課為必修</a:t>
          </a:r>
        </a:p>
      </dsp:txBody>
      <dsp:txXfrm>
        <a:off x="2964081" y="1641706"/>
        <a:ext cx="3943663" cy="1004916"/>
      </dsp:txXfrm>
    </dsp:sp>
    <dsp:sp modelId="{55DDC016-0098-4377-95C7-77C1B4AE8DE7}">
      <dsp:nvSpPr>
        <dsp:cNvPr id="0" name=""/>
        <dsp:cNvSpPr/>
      </dsp:nvSpPr>
      <dsp:spPr>
        <a:xfrm>
          <a:off x="0" y="1474220"/>
          <a:ext cx="2964081" cy="1339888"/>
        </a:xfrm>
        <a:prstGeom prst="round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l" defTabSz="800100" fontAlgn="ctr">
            <a:lnSpc>
              <a:spcPts val="18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800" b="1" kern="12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部分模組課程設計為選修課，但學生未注意而無法取得模組證書</a:t>
          </a:r>
        </a:p>
      </dsp:txBody>
      <dsp:txXfrm>
        <a:off x="65408" y="1539628"/>
        <a:ext cx="2833265" cy="120907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E8B5A8-2DEA-4928-B3DD-8C7E5E709711}">
      <dsp:nvSpPr>
        <dsp:cNvPr id="0" name=""/>
        <dsp:cNvSpPr/>
      </dsp:nvSpPr>
      <dsp:spPr>
        <a:xfrm>
          <a:off x="2964081" y="343"/>
          <a:ext cx="4446121" cy="1339888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171450" lvl="1" indent="-171450" algn="l" defTabSz="800100" fontAlgn="ctr">
            <a:lnSpc>
              <a:spcPts val="18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800" b="1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微調課程內容，提前告知學生產業現況</a:t>
          </a:r>
        </a:p>
      </dsp:txBody>
      <dsp:txXfrm>
        <a:off x="2964081" y="167829"/>
        <a:ext cx="3943663" cy="1004916"/>
      </dsp:txXfrm>
    </dsp:sp>
    <dsp:sp modelId="{55D4C9B1-EA57-4306-8F45-B360EA0D1F3E}">
      <dsp:nvSpPr>
        <dsp:cNvPr id="0" name=""/>
        <dsp:cNvSpPr/>
      </dsp:nvSpPr>
      <dsp:spPr>
        <a:xfrm>
          <a:off x="0" y="343"/>
          <a:ext cx="2964081" cy="133988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l" defTabSz="800100" fontAlgn="ctr">
            <a:lnSpc>
              <a:spcPts val="18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800" b="1" kern="12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居服督導實際實習較原先課程複雜，縣市政府與中央服務內容不一致</a:t>
          </a:r>
        </a:p>
      </dsp:txBody>
      <dsp:txXfrm>
        <a:off x="65408" y="65751"/>
        <a:ext cx="2833265" cy="1209072"/>
      </dsp:txXfrm>
    </dsp:sp>
    <dsp:sp modelId="{C789A628-C85E-437A-82E7-A2305A6B1C9E}">
      <dsp:nvSpPr>
        <dsp:cNvPr id="0" name=""/>
        <dsp:cNvSpPr/>
      </dsp:nvSpPr>
      <dsp:spPr>
        <a:xfrm>
          <a:off x="2964081" y="1474220"/>
          <a:ext cx="4446121" cy="1339888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lumMod val="20000"/>
            <a:lumOff val="80000"/>
            <a:alpha val="9000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ts val="18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800" b="1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加強宣導或修正該門課為必修</a:t>
          </a:r>
        </a:p>
      </dsp:txBody>
      <dsp:txXfrm>
        <a:off x="2964081" y="1641706"/>
        <a:ext cx="3943663" cy="1004916"/>
      </dsp:txXfrm>
    </dsp:sp>
    <dsp:sp modelId="{55DDC016-0098-4377-95C7-77C1B4AE8DE7}">
      <dsp:nvSpPr>
        <dsp:cNvPr id="0" name=""/>
        <dsp:cNvSpPr/>
      </dsp:nvSpPr>
      <dsp:spPr>
        <a:xfrm>
          <a:off x="0" y="1474220"/>
          <a:ext cx="2964081" cy="1339888"/>
        </a:xfrm>
        <a:prstGeom prst="round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l" defTabSz="800100" fontAlgn="ctr">
            <a:lnSpc>
              <a:spcPts val="18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800" b="1" kern="12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部分模組課程設計為選修課，但學生未注意而無法取得模組證書</a:t>
          </a:r>
        </a:p>
      </dsp:txBody>
      <dsp:txXfrm>
        <a:off x="65408" y="1539628"/>
        <a:ext cx="2833265" cy="12090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49989" cy="497970"/>
          </a:xfrm>
          <a:prstGeom prst="rect">
            <a:avLst/>
          </a:prstGeom>
        </p:spPr>
        <p:txBody>
          <a:bodyPr vert="horz" lIns="88318" tIns="44159" rIns="88318" bIns="44159" rtlCol="0"/>
          <a:lstStyle>
            <a:lvl1pPr algn="l">
              <a:defRPr sz="10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5692" y="1"/>
            <a:ext cx="2949989" cy="497970"/>
          </a:xfrm>
          <a:prstGeom prst="rect">
            <a:avLst/>
          </a:prstGeom>
        </p:spPr>
        <p:txBody>
          <a:bodyPr vert="horz" lIns="88318" tIns="44159" rIns="88318" bIns="44159" rtlCol="0"/>
          <a:lstStyle>
            <a:lvl1pPr algn="r">
              <a:defRPr sz="1000"/>
            </a:lvl1pPr>
          </a:lstStyle>
          <a:p>
            <a:fld id="{81EABE09-5C1E-4BD4-92C5-C8A542457CC2}" type="datetimeFigureOut">
              <a:rPr lang="zh-TW" altLang="en-US" smtClean="0"/>
              <a:t>2024/12/5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219325" y="1243013"/>
            <a:ext cx="2368550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318" tIns="44159" rIns="88318" bIns="44159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0421" y="4783896"/>
            <a:ext cx="5446369" cy="3912834"/>
          </a:xfrm>
          <a:prstGeom prst="rect">
            <a:avLst/>
          </a:prstGeom>
        </p:spPr>
        <p:txBody>
          <a:bodyPr vert="horz" lIns="88318" tIns="44159" rIns="88318" bIns="44159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3" y="9441370"/>
            <a:ext cx="2949989" cy="497970"/>
          </a:xfrm>
          <a:prstGeom prst="rect">
            <a:avLst/>
          </a:prstGeom>
        </p:spPr>
        <p:txBody>
          <a:bodyPr vert="horz" lIns="88318" tIns="44159" rIns="88318" bIns="44159" rtlCol="0" anchor="b"/>
          <a:lstStyle>
            <a:lvl1pPr algn="l">
              <a:defRPr sz="10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5692" y="9441370"/>
            <a:ext cx="2949989" cy="497970"/>
          </a:xfrm>
          <a:prstGeom prst="rect">
            <a:avLst/>
          </a:prstGeom>
        </p:spPr>
        <p:txBody>
          <a:bodyPr vert="horz" lIns="88318" tIns="44159" rIns="88318" bIns="44159" rtlCol="0" anchor="b"/>
          <a:lstStyle>
            <a:lvl1pPr algn="r">
              <a:defRPr sz="1000"/>
            </a:lvl1pPr>
          </a:lstStyle>
          <a:p>
            <a:fld id="{E06D5C7E-CF89-4A58-825A-D8302ACA95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977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FDD35-222F-4FA1-A04A-802F99828E2B}" type="datetimeFigureOut">
              <a:rPr lang="zh-TW" altLang="en-US" smtClean="0"/>
              <a:t>2024/12/5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26FF-1354-4F8C-8034-AC5516588D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702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FDD35-222F-4FA1-A04A-802F99828E2B}" type="datetimeFigureOut">
              <a:rPr lang="zh-TW" altLang="en-US" smtClean="0"/>
              <a:t>2024/12/5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26FF-1354-4F8C-8034-AC5516588D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6027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FDD35-222F-4FA1-A04A-802F99828E2B}" type="datetimeFigureOut">
              <a:rPr lang="zh-TW" altLang="en-US" smtClean="0"/>
              <a:t>2024/12/5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26FF-1354-4F8C-8034-AC5516588D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8258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FDD35-222F-4FA1-A04A-802F99828E2B}" type="datetimeFigureOut">
              <a:rPr lang="zh-TW" altLang="en-US" smtClean="0"/>
              <a:t>2024/12/5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26FF-1354-4F8C-8034-AC5516588D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5910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FDD35-222F-4FA1-A04A-802F99828E2B}" type="datetimeFigureOut">
              <a:rPr lang="zh-TW" altLang="en-US" smtClean="0"/>
              <a:t>2024/12/5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26FF-1354-4F8C-8034-AC5516588D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4047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FDD35-222F-4FA1-A04A-802F99828E2B}" type="datetimeFigureOut">
              <a:rPr lang="zh-TW" altLang="en-US" smtClean="0"/>
              <a:t>2024/12/5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26FF-1354-4F8C-8034-AC5516588D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4879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FDD35-222F-4FA1-A04A-802F99828E2B}" type="datetimeFigureOut">
              <a:rPr lang="zh-TW" altLang="en-US" smtClean="0"/>
              <a:t>2024/12/5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26FF-1354-4F8C-8034-AC5516588D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4953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FDD35-222F-4FA1-A04A-802F99828E2B}" type="datetimeFigureOut">
              <a:rPr lang="zh-TW" altLang="en-US" smtClean="0"/>
              <a:t>2024/12/5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26FF-1354-4F8C-8034-AC5516588D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4102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FDD35-222F-4FA1-A04A-802F99828E2B}" type="datetimeFigureOut">
              <a:rPr lang="zh-TW" altLang="en-US" smtClean="0"/>
              <a:t>2024/12/5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26FF-1354-4F8C-8034-AC5516588D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7354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FDD35-222F-4FA1-A04A-802F99828E2B}" type="datetimeFigureOut">
              <a:rPr lang="zh-TW" altLang="en-US" smtClean="0"/>
              <a:t>2024/12/5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26FF-1354-4F8C-8034-AC5516588D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1722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FDD35-222F-4FA1-A04A-802F99828E2B}" type="datetimeFigureOut">
              <a:rPr lang="zh-TW" altLang="en-US" smtClean="0"/>
              <a:t>2024/12/5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26FF-1354-4F8C-8034-AC5516588D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534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FDD35-222F-4FA1-A04A-802F99828E2B}" type="datetimeFigureOut">
              <a:rPr lang="zh-TW" altLang="en-US" smtClean="0"/>
              <a:t>2024/12/5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8026FF-1354-4F8C-8034-AC5516588D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069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2113098"/>
            <a:ext cx="21387052" cy="2952403"/>
          </a:xfr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zh-TW" alt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黑體" panose="020B0509000000000000" pitchFamily="49" charset="-120"/>
                <a:ea typeface="華康中黑體" panose="020B0509000000000000" pitchFamily="49" charset="-120"/>
              </a:rPr>
              <a:t>校名</a:t>
            </a:r>
            <a:br>
              <a:rPr lang="zh-TW" alt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黑體" panose="020B0509000000000000" pitchFamily="49" charset="-120"/>
                <a:ea typeface="華康中黑體" panose="020B0509000000000000" pitchFamily="49" charset="-120"/>
              </a:rPr>
            </a:br>
            <a:r>
              <a:rPr lang="zh-TW" alt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黑體" panose="020B0509000000000000" pitchFamily="49" charset="-120"/>
                <a:ea typeface="華康中黑體" panose="020B0509000000000000" pitchFamily="49" charset="-120"/>
              </a:rPr>
              <a:t>系所名稱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0C8A0E4A-80CD-4655-BFB6-89B4BFC5DF6E}"/>
              </a:ext>
            </a:extLst>
          </p:cNvPr>
          <p:cNvSpPr txBox="1"/>
          <p:nvPr/>
        </p:nvSpPr>
        <p:spPr>
          <a:xfrm>
            <a:off x="-3426" y="676885"/>
            <a:ext cx="21387051" cy="769441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altLang="zh-TW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113</a:t>
            </a:r>
            <a:r>
              <a:rPr lang="zh-TW" alt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學年第</a:t>
            </a:r>
            <a:r>
              <a:rPr lang="en-US" altLang="zh-TW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1</a:t>
            </a:r>
            <a:r>
              <a:rPr lang="zh-TW" alt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學期長期照顧核心模組課程成果發表暨長照教育在地實踐分享會</a:t>
            </a:r>
            <a:endParaRPr lang="en-US" altLang="zh-TW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523E36A3-E22A-41F2-846A-D2107A2DEAE9}"/>
              </a:ext>
            </a:extLst>
          </p:cNvPr>
          <p:cNvSpPr txBox="1"/>
          <p:nvPr/>
        </p:nvSpPr>
        <p:spPr>
          <a:xfrm flipH="1">
            <a:off x="489245" y="5598037"/>
            <a:ext cx="7301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黑體" panose="020B0509000000000000" pitchFamily="49" charset="-120"/>
                <a:ea typeface="華康中黑體" panose="020B0509000000000000" pitchFamily="49" charset="-120"/>
              </a:rPr>
              <a:t>一</a:t>
            </a:r>
            <a:r>
              <a:rPr lang="en-US" altLang="zh-TW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黑體" panose="020B0509000000000000" pitchFamily="49" charset="-120"/>
                <a:ea typeface="華康中黑體" panose="020B0509000000000000" pitchFamily="49" charset="-120"/>
              </a:rPr>
              <a:t>、</a:t>
            </a:r>
            <a:r>
              <a:rPr lang="zh-TW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黑體" panose="020B0509000000000000" pitchFamily="49" charset="-120"/>
                <a:ea typeface="華康中黑體" panose="020B0509000000000000" pitchFamily="49" charset="-120"/>
              </a:rPr>
              <a:t>現有課程模組與未來規劃</a:t>
            </a: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03155F34-9C7A-49F3-BECE-A09F2E102E56}"/>
              </a:ext>
            </a:extLst>
          </p:cNvPr>
          <p:cNvSpPr txBox="1"/>
          <p:nvPr/>
        </p:nvSpPr>
        <p:spPr>
          <a:xfrm>
            <a:off x="489246" y="10396523"/>
            <a:ext cx="89655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黑體" panose="020B0509000000000000" pitchFamily="49" charset="-120"/>
                <a:ea typeface="華康中黑體" panose="020B0509000000000000" pitchFamily="49" charset="-120"/>
              </a:rPr>
              <a:t>二、</a:t>
            </a:r>
            <a:r>
              <a:rPr lang="en-US" altLang="zh-TW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黑體" panose="020B0509000000000000" pitchFamily="49" charset="-120"/>
                <a:ea typeface="華康中黑體" panose="020B0509000000000000" pitchFamily="49" charset="-120"/>
              </a:rPr>
              <a:t>113-1</a:t>
            </a:r>
            <a:r>
              <a:rPr lang="zh-TW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黑體" panose="020B0509000000000000" pitchFamily="49" charset="-120"/>
                <a:ea typeface="華康中黑體" panose="020B0509000000000000" pitchFamily="49" charset="-120"/>
              </a:rPr>
              <a:t>開設核心模組課程簡介</a:t>
            </a:r>
          </a:p>
          <a:p>
            <a:endParaRPr lang="zh-TW" alt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華康中黑體" panose="020B0509000000000000" pitchFamily="49" charset="-120"/>
              <a:ea typeface="華康中黑體" panose="020B0509000000000000" pitchFamily="49" charset="-120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946EDC0B-1AA9-4DC3-B278-0077F80636E5}"/>
              </a:ext>
            </a:extLst>
          </p:cNvPr>
          <p:cNvSpPr/>
          <p:nvPr/>
        </p:nvSpPr>
        <p:spPr>
          <a:xfrm>
            <a:off x="489246" y="20178039"/>
            <a:ext cx="6566221" cy="7384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  <a:defRPr/>
            </a:pPr>
            <a:r>
              <a:rPr lang="zh-TW" altLang="en-US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黑體" panose="020B0509000000000000" pitchFamily="49" charset="-120"/>
                <a:ea typeface="華康中黑體" panose="020B0509000000000000" pitchFamily="49" charset="-120"/>
              </a:rPr>
              <a:t>三、</a:t>
            </a:r>
            <a:r>
              <a:rPr lang="en-US" altLang="zh-TW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黑體" panose="020B0509000000000000" pitchFamily="49" charset="-120"/>
                <a:ea typeface="華康中黑體" panose="020B0509000000000000" pitchFamily="49" charset="-120"/>
              </a:rPr>
              <a:t>113-1</a:t>
            </a:r>
            <a:r>
              <a:rPr lang="zh-TW" altLang="en-US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黑體" panose="020B0509000000000000" pitchFamily="49" charset="-120"/>
                <a:ea typeface="華康中黑體" panose="020B0509000000000000" pitchFamily="49" charset="-120"/>
              </a:rPr>
              <a:t>實習課程及實習機構</a:t>
            </a: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1CC9A7D6-9B3E-40CB-9E90-F424B4419F22}"/>
              </a:ext>
            </a:extLst>
          </p:cNvPr>
          <p:cNvSpPr/>
          <p:nvPr/>
        </p:nvSpPr>
        <p:spPr>
          <a:xfrm>
            <a:off x="11257338" y="14359529"/>
            <a:ext cx="6186309" cy="7498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zh-TW" altLang="en-US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黑體" panose="020B0509000000000000" pitchFamily="49" charset="-120"/>
                <a:ea typeface="華康中黑體" panose="020B0509000000000000" pitchFamily="49" charset="-120"/>
                <a:cs typeface="華康龍門石碑"/>
              </a:rPr>
              <a:t>五、課程上之困難及因應對策</a:t>
            </a: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E3BBB25C-AB33-4F1D-B9A1-D2B79023ECF8}"/>
              </a:ext>
            </a:extLst>
          </p:cNvPr>
          <p:cNvSpPr/>
          <p:nvPr/>
        </p:nvSpPr>
        <p:spPr>
          <a:xfrm>
            <a:off x="11257338" y="21440497"/>
            <a:ext cx="5262979" cy="7498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  <a:defRPr/>
            </a:pPr>
            <a:r>
              <a:rPr lang="zh-TW" altLang="en-US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黑體" panose="020B0509000000000000" pitchFamily="49" charset="-120"/>
                <a:ea typeface="華康中黑體" panose="020B0509000000000000" pitchFamily="49" charset="-120"/>
                <a:cs typeface="華康龍門石碑"/>
              </a:rPr>
              <a:t>六、未來課程規劃及發展</a:t>
            </a: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D5FA26F4-3014-4883-89DC-965D1EFFEE34}"/>
              </a:ext>
            </a:extLst>
          </p:cNvPr>
          <p:cNvSpPr/>
          <p:nvPr/>
        </p:nvSpPr>
        <p:spPr>
          <a:xfrm>
            <a:off x="11215659" y="5537186"/>
            <a:ext cx="4455066" cy="7680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  <a:defRPr/>
            </a:pPr>
            <a:r>
              <a:rPr lang="zh-TW" altLang="en-US" sz="37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cs typeface="華康龍門石碑"/>
              </a:rPr>
              <a:t>四、課程與活動成效</a:t>
            </a:r>
            <a:endParaRPr lang="en-US" altLang="zh-TW" sz="37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  <a:cs typeface="華康龍門石碑"/>
            </a:endParaRPr>
          </a:p>
        </p:txBody>
      </p:sp>
      <p:graphicFrame>
        <p:nvGraphicFramePr>
          <p:cNvPr id="97" name="內容版面配置區 1"/>
          <p:cNvGraphicFramePr>
            <a:graphicFrameLocks noGrp="1"/>
          </p:cNvGraphicFramePr>
          <p:nvPr>
            <p:ph idx="1"/>
          </p:nvPr>
        </p:nvGraphicFramePr>
        <p:xfrm>
          <a:off x="489245" y="11243935"/>
          <a:ext cx="9907905" cy="740664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30403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2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43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43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8800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1346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課程名稱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模組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學制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年級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類型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修課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人數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備註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5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基本照護實務實習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照顧服務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四技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二年級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必修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28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346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個案管理與照顧管理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居服督導</a:t>
                      </a:r>
                      <a:endParaRPr lang="en-US" altLang="zh-TW" sz="20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照顧管理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四技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二年級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必修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27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模組共通課程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3619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高齡健康照護學實習</a:t>
                      </a:r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Ⅰ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居服督導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四技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三年級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必修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32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社區型實習</a:t>
                      </a:r>
                      <a:r>
                        <a:rPr lang="en-US" altLang="zh-TW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4/28~5/26</a:t>
                      </a:r>
                    </a:p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每周的二三共九天</a:t>
                      </a:r>
                      <a:r>
                        <a:rPr lang="en-US" altLang="zh-TW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72</a:t>
                      </a:r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小時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055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專業與倫理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居服督導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四技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一年級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必修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30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055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老人服務事業與福利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照顧管理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四技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一年級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必修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29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055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長期照護需求評估與運用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照顧管理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四技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三年級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選修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30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055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非營利組織概論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經營管理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四技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二年級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必修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28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34110831"/>
                  </a:ext>
                </a:extLst>
              </a:tr>
              <a:tr h="35055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高齡照護就業選習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經營管理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四技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四年級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必修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23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第三類實習</a:t>
                      </a:r>
                      <a:r>
                        <a:rPr lang="en-US" altLang="zh-TW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4/6~6/2</a:t>
                      </a:r>
                    </a:p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每周一至五</a:t>
                      </a:r>
                      <a:r>
                        <a:rPr lang="en-US" altLang="zh-TW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324</a:t>
                      </a:r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小時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6476992"/>
                  </a:ext>
                </a:extLst>
              </a:tr>
              <a:tr h="35055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長照政策與行銷概論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經營管理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四技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一年級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選修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32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90161284"/>
                  </a:ext>
                </a:extLst>
              </a:tr>
              <a:tr h="350550">
                <a:tc gridSpan="6"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111-2</a:t>
                      </a:r>
                      <a:r>
                        <a:rPr lang="zh-TW" altLang="en-US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共開設９門課修課人數共</a:t>
                      </a:r>
                      <a:r>
                        <a:rPr lang="en-US" altLang="zh-TW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259</a:t>
                      </a:r>
                      <a:r>
                        <a:rPr lang="zh-TW" altLang="en-US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</a:t>
                      </a:r>
                      <a:endParaRPr lang="zh-TW" alt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98" name="內容版面配置區 8"/>
          <p:cNvGraphicFramePr>
            <a:graphicFrameLocks/>
          </p:cNvGraphicFramePr>
          <p:nvPr/>
        </p:nvGraphicFramePr>
        <p:xfrm>
          <a:off x="606754" y="6346458"/>
          <a:ext cx="9790397" cy="1889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968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4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57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14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57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714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1577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7148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442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7266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1315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未來學制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照顧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服務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課程數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居服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督導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課程數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照顧管理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課程數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經營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管理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課程數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總門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課數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二技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Ｖ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V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V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二技在職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Ｖ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３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Ｖ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４</a:t>
                      </a:r>
                      <a:endParaRPr lang="en-US" altLang="zh-TW" sz="2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７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5788"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9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14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27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99" name="內容版面配置區 1"/>
          <p:cNvGraphicFramePr>
            <a:graphicFrameLocks/>
          </p:cNvGraphicFramePr>
          <p:nvPr/>
        </p:nvGraphicFramePr>
        <p:xfrm>
          <a:off x="393994" y="21123473"/>
          <a:ext cx="10098405" cy="140208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7863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2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6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72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43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816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1346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實習課程名稱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模組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學制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年級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類型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修課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人數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備註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高齡健康照護學實習</a:t>
                      </a:r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Ⅰ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居服督導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四技三年級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必修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32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社區型實習</a:t>
                      </a:r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4/28~5/26</a:t>
                      </a: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每周的二三共九天</a:t>
                      </a:r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72</a:t>
                      </a: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小時</a:t>
                      </a:r>
                      <a:endParaRPr lang="zh-TW" altLang="en-US" sz="20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00" name="表格 99"/>
          <p:cNvGraphicFramePr>
            <a:graphicFrameLocks noGrp="1"/>
          </p:cNvGraphicFramePr>
          <p:nvPr/>
        </p:nvGraphicFramePr>
        <p:xfrm>
          <a:off x="393994" y="22755783"/>
          <a:ext cx="10098405" cy="118872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352046">
                  <a:extLst>
                    <a:ext uri="{9D8B030D-6E8A-4147-A177-3AD203B41FA5}">
                      <a16:colId xmlns:a16="http://schemas.microsoft.com/office/drawing/2014/main" val="3511402455"/>
                    </a:ext>
                  </a:extLst>
                </a:gridCol>
                <a:gridCol w="7321760">
                  <a:extLst>
                    <a:ext uri="{9D8B030D-6E8A-4147-A177-3AD203B41FA5}">
                      <a16:colId xmlns:a16="http://schemas.microsoft.com/office/drawing/2014/main" val="2245378526"/>
                    </a:ext>
                  </a:extLst>
                </a:gridCol>
                <a:gridCol w="1424599">
                  <a:extLst>
                    <a:ext uri="{9D8B030D-6E8A-4147-A177-3AD203B41FA5}">
                      <a16:colId xmlns:a16="http://schemas.microsoft.com/office/drawing/2014/main" val="28179477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機構類型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實習機構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備注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80374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社區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3032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居家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5402032"/>
                  </a:ext>
                </a:extLst>
              </a:tr>
            </a:tbl>
          </a:graphicData>
        </a:graphic>
      </p:graphicFrame>
      <p:graphicFrame>
        <p:nvGraphicFramePr>
          <p:cNvPr id="101" name="表格 100"/>
          <p:cNvGraphicFramePr>
            <a:graphicFrameLocks noGrp="1"/>
          </p:cNvGraphicFramePr>
          <p:nvPr/>
        </p:nvGraphicFramePr>
        <p:xfrm>
          <a:off x="393993" y="25797791"/>
          <a:ext cx="10102557" cy="198120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262380">
                  <a:extLst>
                    <a:ext uri="{9D8B030D-6E8A-4147-A177-3AD203B41FA5}">
                      <a16:colId xmlns:a16="http://schemas.microsoft.com/office/drawing/2014/main" val="3511402455"/>
                    </a:ext>
                  </a:extLst>
                </a:gridCol>
                <a:gridCol w="6592277">
                  <a:extLst>
                    <a:ext uri="{9D8B030D-6E8A-4147-A177-3AD203B41FA5}">
                      <a16:colId xmlns:a16="http://schemas.microsoft.com/office/drawing/2014/main" val="2245378526"/>
                    </a:ext>
                  </a:extLst>
                </a:gridCol>
                <a:gridCol w="2247900">
                  <a:extLst>
                    <a:ext uri="{9D8B030D-6E8A-4147-A177-3AD203B41FA5}">
                      <a16:colId xmlns:a16="http://schemas.microsoft.com/office/drawing/2014/main" val="28179477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機構類型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實習機構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備注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80374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社區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</a:t>
                      </a: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3032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居家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</a:t>
                      </a: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54020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機構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</a:t>
                      </a:r>
                      <a:r>
                        <a:rPr lang="en-US" altLang="zh-TW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帶薪實習</a:t>
                      </a:r>
                      <a:r>
                        <a:rPr lang="en-US" altLang="zh-TW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28K</a:t>
                      </a:r>
                      <a:endParaRPr lang="zh-TW" altLang="en-US" sz="20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52461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其他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輔具、壽險</a:t>
                      </a:r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…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9122182"/>
                  </a:ext>
                </a:extLst>
              </a:tr>
            </a:tbl>
          </a:graphicData>
        </a:graphic>
      </p:graphicFrame>
      <p:graphicFrame>
        <p:nvGraphicFramePr>
          <p:cNvPr id="103" name="內容版面配置區 1"/>
          <p:cNvGraphicFramePr>
            <a:graphicFrameLocks/>
          </p:cNvGraphicFramePr>
          <p:nvPr/>
        </p:nvGraphicFramePr>
        <p:xfrm>
          <a:off x="393993" y="24170107"/>
          <a:ext cx="10098405" cy="140208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7863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2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6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72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43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816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1346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實習課程名稱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模組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學制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年級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類型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修課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人數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備註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高齡照護就業選習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經營管理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四技四年級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必修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23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第三類實習</a:t>
                      </a:r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4/6~6/2</a:t>
                      </a: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每周一至五</a:t>
                      </a:r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324</a:t>
                      </a: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小時</a:t>
                      </a:r>
                      <a:endParaRPr lang="zh-TW" altLang="en-US" sz="20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4" name="內容版面配置區 2"/>
          <p:cNvSpPr txBox="1">
            <a:spLocks/>
          </p:cNvSpPr>
          <p:nvPr/>
        </p:nvSpPr>
        <p:spPr>
          <a:xfrm>
            <a:off x="11215659" y="6776902"/>
            <a:ext cx="9550070" cy="24406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534581" indent="-534581" algn="l" defTabSz="2138324" rtl="0" eaLnBrk="1" latinLnBrk="0" hangingPunct="1">
              <a:lnSpc>
                <a:spcPct val="90000"/>
              </a:lnSpc>
              <a:spcBef>
                <a:spcPts val="2339"/>
              </a:spcBef>
              <a:buFont typeface="Arial" panose="020B0604020202020204" pitchFamily="34" charset="0"/>
              <a:buChar char="•"/>
              <a:defRPr sz="65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03743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56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672906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6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742068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811230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880392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49554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018717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087879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　　本系辦理實習前說明會，給予學生實習前勉勵，「最後一哩」是最後階段實習，但對於學生來也是銜接職場的「第一哩」，期盼學生不再以實習生角度看職場，而是以正式員工身分看待未來的自己</a:t>
            </a:r>
            <a:r>
              <a:rPr lang="en-US" altLang="zh-TW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…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　　與會實習機構提供在薪實習，並吸引部分大四學生畢業即就業</a:t>
            </a:r>
            <a:r>
              <a:rPr lang="en-US" altLang="zh-TW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…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zh-TW" altLang="zh-TW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9" name="文字方塊 108"/>
          <p:cNvSpPr txBox="1"/>
          <p:nvPr/>
        </p:nvSpPr>
        <p:spPr>
          <a:xfrm>
            <a:off x="11257338" y="11232439"/>
            <a:ext cx="4182116" cy="186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zh-TW" altLang="en-US" sz="11500" dirty="0">
                <a:latin typeface="標楷體" panose="03000509000000000000" pitchFamily="65" charset="-120"/>
                <a:ea typeface="標楷體" panose="03000509000000000000" pitchFamily="65" charset="-120"/>
              </a:rPr>
              <a:t>圖</a:t>
            </a:r>
          </a:p>
        </p:txBody>
      </p:sp>
      <p:sp>
        <p:nvSpPr>
          <p:cNvPr id="110" name="文字方塊 109"/>
          <p:cNvSpPr txBox="1"/>
          <p:nvPr/>
        </p:nvSpPr>
        <p:spPr>
          <a:xfrm>
            <a:off x="16583613" y="11232439"/>
            <a:ext cx="4182116" cy="186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zh-TW" altLang="en-US" sz="11500" dirty="0">
                <a:latin typeface="標楷體" panose="03000509000000000000" pitchFamily="65" charset="-120"/>
                <a:ea typeface="標楷體" panose="03000509000000000000" pitchFamily="65" charset="-120"/>
              </a:rPr>
              <a:t>圖</a:t>
            </a:r>
          </a:p>
        </p:txBody>
      </p:sp>
      <p:sp>
        <p:nvSpPr>
          <p:cNvPr id="111" name="內容版面配置區 2"/>
          <p:cNvSpPr txBox="1">
            <a:spLocks/>
          </p:cNvSpPr>
          <p:nvPr/>
        </p:nvSpPr>
        <p:spPr>
          <a:xfrm>
            <a:off x="11257338" y="15820722"/>
            <a:ext cx="9508391" cy="17036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zh-TW"/>
            </a:defPPr>
            <a:lvl1pPr indent="0" defTabSz="2138324">
              <a:lnSpc>
                <a:spcPct val="90000"/>
              </a:lnSpc>
              <a:spcBef>
                <a:spcPts val="2339"/>
              </a:spcBef>
              <a:buFont typeface="Arial" panose="020B0604020202020204" pitchFamily="34" charset="0"/>
              <a:buNone/>
              <a:defRPr sz="36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1603743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5612"/>
            </a:lvl2pPr>
            <a:lvl3pPr marL="2672906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677"/>
            </a:lvl3pPr>
            <a:lvl4pPr marL="3742068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/>
            </a:lvl4pPr>
            <a:lvl5pPr marL="4811230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/>
            </a:lvl5pPr>
            <a:lvl6pPr marL="5880392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/>
            </a:lvl6pPr>
            <a:lvl7pPr marL="6949554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/>
            </a:lvl7pPr>
            <a:lvl8pPr marL="8018717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/>
            </a:lvl8pPr>
            <a:lvl9pPr marL="9087879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/>
            </a:lvl9pPr>
          </a:lstStyle>
          <a:p>
            <a:r>
              <a:rPr lang="en-US" altLang="zh-TW" dirty="0"/>
              <a:t>    </a:t>
            </a:r>
            <a:r>
              <a:rPr lang="zh-TW" altLang="en-US" dirty="0"/>
              <a:t>經營管理模組至少須符合四門課，調整碩士端課程專題討論並深化非營利組織概論內容，讓一門課核心課程內容同時對準模組一及二。</a:t>
            </a:r>
          </a:p>
        </p:txBody>
      </p:sp>
      <p:graphicFrame>
        <p:nvGraphicFramePr>
          <p:cNvPr id="112" name="資料庫圖表 111"/>
          <p:cNvGraphicFramePr/>
          <p:nvPr/>
        </p:nvGraphicFramePr>
        <p:xfrm>
          <a:off x="12306431" y="17856804"/>
          <a:ext cx="7410203" cy="28144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3" name="內容版面配置區 2"/>
          <p:cNvSpPr txBox="1">
            <a:spLocks/>
          </p:cNvSpPr>
          <p:nvPr/>
        </p:nvSpPr>
        <p:spPr>
          <a:xfrm>
            <a:off x="11257338" y="22755783"/>
            <a:ext cx="7886700" cy="32333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zh-TW"/>
            </a:defPPr>
            <a:lvl1pPr indent="0" defTabSz="2138324">
              <a:lnSpc>
                <a:spcPct val="90000"/>
              </a:lnSpc>
              <a:spcBef>
                <a:spcPts val="2339"/>
              </a:spcBef>
              <a:buFont typeface="Arial" panose="020B0604020202020204" pitchFamily="34" charset="0"/>
              <a:buNone/>
              <a:defRPr sz="36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1603743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5612"/>
            </a:lvl2pPr>
            <a:lvl3pPr marL="2672906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677"/>
            </a:lvl3pPr>
            <a:lvl4pPr marL="3742068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/>
            </a:lvl4pPr>
            <a:lvl5pPr marL="4811230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/>
            </a:lvl5pPr>
            <a:lvl6pPr marL="5880392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/>
            </a:lvl6pPr>
            <a:lvl7pPr marL="6949554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/>
            </a:lvl7pPr>
            <a:lvl8pPr marL="8018717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/>
            </a:lvl8pPr>
            <a:lvl9pPr marL="9087879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/>
            </a:lvl9pPr>
          </a:lstStyle>
          <a:p>
            <a:r>
              <a:rPr lang="en-US" altLang="zh-TW" dirty="0"/>
              <a:t>    </a:t>
            </a:r>
            <a:r>
              <a:rPr lang="zh-TW" altLang="en-US" dirty="0"/>
              <a:t>本系課程模組共分為社工專業模組及長期照顧模組，社工專業模組為專技高考社工師規定知十五門課程及實習；長期照顧模組為長期照顧核心模組課程及本系搭配而成。並配合長照</a:t>
            </a:r>
            <a:r>
              <a:rPr lang="en-US" altLang="zh-TW" dirty="0"/>
              <a:t>2.0</a:t>
            </a:r>
            <a:r>
              <a:rPr lang="zh-TW" altLang="en-US" dirty="0"/>
              <a:t>政策走向逐年滾動式調整</a:t>
            </a:r>
            <a:r>
              <a:rPr lang="en-US" altLang="zh-TW" dirty="0"/>
              <a:t>…</a:t>
            </a:r>
          </a:p>
        </p:txBody>
      </p:sp>
      <p:sp>
        <p:nvSpPr>
          <p:cNvPr id="114" name="文字方塊 113">
            <a:extLst>
              <a:ext uri="{FF2B5EF4-FFF2-40B4-BE49-F238E27FC236}">
                <a16:creationId xmlns:a16="http://schemas.microsoft.com/office/drawing/2014/main" id="{0C8A0E4A-80CD-4655-BFB6-89B4BFC5DF6E}"/>
              </a:ext>
            </a:extLst>
          </p:cNvPr>
          <p:cNvSpPr txBox="1"/>
          <p:nvPr/>
        </p:nvSpPr>
        <p:spPr>
          <a:xfrm>
            <a:off x="-3427" y="28876692"/>
            <a:ext cx="21387051" cy="769441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  <a:defRPr/>
            </a:pPr>
            <a:endParaRPr lang="en-US" altLang="zh-TW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8241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2113098"/>
            <a:ext cx="21387052" cy="2952403"/>
          </a:xfrm>
          <a:solidFill>
            <a:schemeClr val="accent6">
              <a:lumMod val="75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zh-TW" alt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黑體" panose="020B0509000000000000" pitchFamily="49" charset="-120"/>
                <a:ea typeface="華康中黑體" panose="020B0509000000000000" pitchFamily="49" charset="-120"/>
              </a:rPr>
              <a:t>校名</a:t>
            </a:r>
            <a:br>
              <a:rPr lang="zh-TW" alt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黑體" panose="020B0509000000000000" pitchFamily="49" charset="-120"/>
                <a:ea typeface="華康中黑體" panose="020B0509000000000000" pitchFamily="49" charset="-120"/>
              </a:rPr>
            </a:br>
            <a:r>
              <a:rPr lang="zh-TW" alt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黑體" panose="020B0509000000000000" pitchFamily="49" charset="-120"/>
                <a:ea typeface="華康中黑體" panose="020B0509000000000000" pitchFamily="49" charset="-120"/>
              </a:rPr>
              <a:t>系所名稱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0C8A0E4A-80CD-4655-BFB6-89B4BFC5DF6E}"/>
              </a:ext>
            </a:extLst>
          </p:cNvPr>
          <p:cNvSpPr txBox="1"/>
          <p:nvPr/>
        </p:nvSpPr>
        <p:spPr>
          <a:xfrm>
            <a:off x="-3426" y="676885"/>
            <a:ext cx="21387051" cy="769441"/>
          </a:xfrm>
          <a:prstGeom prst="rect">
            <a:avLst/>
          </a:prstGeom>
          <a:solidFill>
            <a:schemeClr val="accent6">
              <a:lumMod val="75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ctr" defTabSz="26676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113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學年第</a:t>
            </a:r>
            <a:r>
              <a:rPr kumimoji="0" lang="en-US" altLang="zh-TW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1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學期長期照顧核心模組課程成果發表暨長照教育在地實踐分享會</a:t>
            </a:r>
            <a:endParaRPr kumimoji="0" lang="en-US" altLang="zh-TW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523E36A3-E22A-41F2-846A-D2107A2DEAE9}"/>
              </a:ext>
            </a:extLst>
          </p:cNvPr>
          <p:cNvSpPr txBox="1"/>
          <p:nvPr/>
        </p:nvSpPr>
        <p:spPr>
          <a:xfrm flipH="1">
            <a:off x="489245" y="5598037"/>
            <a:ext cx="7301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266762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華康中黑體" panose="020B0509000000000000" pitchFamily="49" charset="-120"/>
                <a:ea typeface="華康中黑體" panose="020B0509000000000000" pitchFamily="49" charset="-120"/>
                <a:cs typeface="+mn-cs"/>
              </a:rPr>
              <a:t>一</a:t>
            </a: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華康中黑體" panose="020B0509000000000000" pitchFamily="49" charset="-120"/>
                <a:ea typeface="華康中黑體" panose="020B0509000000000000" pitchFamily="49" charset="-120"/>
                <a:cs typeface="+mn-cs"/>
              </a:rPr>
              <a:t>、</a:t>
            </a: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華康中黑體" panose="020B0509000000000000" pitchFamily="49" charset="-120"/>
                <a:ea typeface="華康中黑體" panose="020B0509000000000000" pitchFamily="49" charset="-120"/>
                <a:cs typeface="+mn-cs"/>
              </a:rPr>
              <a:t>現有課程模組與未來規劃</a:t>
            </a: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03155F34-9C7A-49F3-BECE-A09F2E102E56}"/>
              </a:ext>
            </a:extLst>
          </p:cNvPr>
          <p:cNvSpPr txBox="1"/>
          <p:nvPr/>
        </p:nvSpPr>
        <p:spPr>
          <a:xfrm>
            <a:off x="489246" y="10396523"/>
            <a:ext cx="89655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266762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華康中黑體" panose="020B0509000000000000" pitchFamily="49" charset="-120"/>
                <a:ea typeface="華康中黑體" panose="020B0509000000000000" pitchFamily="49" charset="-120"/>
                <a:cs typeface="+mn-cs"/>
              </a:rPr>
              <a:t>二、</a:t>
            </a: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華康中黑體" panose="020B0509000000000000" pitchFamily="49" charset="-120"/>
                <a:ea typeface="華康中黑體" panose="020B0509000000000000" pitchFamily="49" charset="-120"/>
                <a:cs typeface="+mn-cs"/>
              </a:rPr>
              <a:t>113-1</a:t>
            </a: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華康中黑體" panose="020B0509000000000000" pitchFamily="49" charset="-120"/>
                <a:ea typeface="華康中黑體" panose="020B0509000000000000" pitchFamily="49" charset="-120"/>
                <a:cs typeface="+mn-cs"/>
              </a:rPr>
              <a:t>開設核心模組課程簡介</a:t>
            </a:r>
          </a:p>
          <a:p>
            <a:pPr marL="0" marR="0" lvl="0" indent="0" algn="l" defTabSz="266762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華康中黑體" panose="020B0509000000000000" pitchFamily="49" charset="-120"/>
              <a:ea typeface="華康中黑體" panose="020B0509000000000000" pitchFamily="49" charset="-120"/>
              <a:cs typeface="+mn-cs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946EDC0B-1AA9-4DC3-B278-0077F80636E5}"/>
              </a:ext>
            </a:extLst>
          </p:cNvPr>
          <p:cNvSpPr/>
          <p:nvPr/>
        </p:nvSpPr>
        <p:spPr>
          <a:xfrm>
            <a:off x="489246" y="20178039"/>
            <a:ext cx="6566221" cy="7384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2667629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華康中黑體" panose="020B0509000000000000" pitchFamily="49" charset="-120"/>
                <a:ea typeface="華康中黑體" panose="020B0509000000000000" pitchFamily="49" charset="-120"/>
                <a:cs typeface="+mn-cs"/>
              </a:rPr>
              <a:t>三、</a:t>
            </a: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華康中黑體" panose="020B0509000000000000" pitchFamily="49" charset="-120"/>
                <a:ea typeface="華康中黑體" panose="020B0509000000000000" pitchFamily="49" charset="-120"/>
                <a:cs typeface="+mn-cs"/>
              </a:rPr>
              <a:t>113-1</a:t>
            </a: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華康中黑體" panose="020B0509000000000000" pitchFamily="49" charset="-120"/>
                <a:ea typeface="華康中黑體" panose="020B0509000000000000" pitchFamily="49" charset="-120"/>
                <a:cs typeface="+mn-cs"/>
              </a:rPr>
              <a:t>實習課程及實習機構</a:t>
            </a: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1CC9A7D6-9B3E-40CB-9E90-F424B4419F22}"/>
              </a:ext>
            </a:extLst>
          </p:cNvPr>
          <p:cNvSpPr/>
          <p:nvPr/>
        </p:nvSpPr>
        <p:spPr>
          <a:xfrm>
            <a:off x="11257338" y="14359529"/>
            <a:ext cx="6186309" cy="7498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2667629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華康中黑體" panose="020B0509000000000000" pitchFamily="49" charset="-120"/>
                <a:ea typeface="華康中黑體" panose="020B0509000000000000" pitchFamily="49" charset="-120"/>
                <a:cs typeface="華康龍門石碑"/>
              </a:rPr>
              <a:t>五、課程上之困難及因應對策</a:t>
            </a: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E3BBB25C-AB33-4F1D-B9A1-D2B79023ECF8}"/>
              </a:ext>
            </a:extLst>
          </p:cNvPr>
          <p:cNvSpPr/>
          <p:nvPr/>
        </p:nvSpPr>
        <p:spPr>
          <a:xfrm>
            <a:off x="11257338" y="21440497"/>
            <a:ext cx="5262979" cy="7498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2667629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華康中黑體" panose="020B0509000000000000" pitchFamily="49" charset="-120"/>
                <a:ea typeface="華康中黑體" panose="020B0509000000000000" pitchFamily="49" charset="-120"/>
                <a:cs typeface="華康龍門石碑"/>
              </a:rPr>
              <a:t>六、未來課程規劃及發展</a:t>
            </a: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D5FA26F4-3014-4883-89DC-965D1EFFEE34}"/>
              </a:ext>
            </a:extLst>
          </p:cNvPr>
          <p:cNvSpPr/>
          <p:nvPr/>
        </p:nvSpPr>
        <p:spPr>
          <a:xfrm>
            <a:off x="11215659" y="5537186"/>
            <a:ext cx="4455066" cy="7680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2667629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華康龍門石碑"/>
              </a:rPr>
              <a:t>四、課程與活動成效</a:t>
            </a:r>
            <a:endParaRPr kumimoji="0" lang="en-US" altLang="zh-TW" sz="3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華康龍門石碑"/>
            </a:endParaRPr>
          </a:p>
        </p:txBody>
      </p:sp>
      <p:graphicFrame>
        <p:nvGraphicFramePr>
          <p:cNvPr id="97" name="內容版面配置區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3650825"/>
              </p:ext>
            </p:extLst>
          </p:nvPr>
        </p:nvGraphicFramePr>
        <p:xfrm>
          <a:off x="489245" y="11243935"/>
          <a:ext cx="9907905" cy="740664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30403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2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43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43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8800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1346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課程名稱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模組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學制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年級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類型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修課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人數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備註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5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基本照護實務實習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照顧服務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四技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二年級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必修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28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346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個案管理與照顧管理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居服督導</a:t>
                      </a:r>
                      <a:endParaRPr lang="en-US" altLang="zh-TW" sz="20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照顧管理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四技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二年級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必修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27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模組共通課程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3619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高齡健康照護學實習</a:t>
                      </a:r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Ⅰ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居服督導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四技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三年級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必修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32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社區型實習</a:t>
                      </a:r>
                      <a:r>
                        <a:rPr lang="en-US" altLang="zh-TW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4/28~5/26</a:t>
                      </a:r>
                    </a:p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每周的二三共九天</a:t>
                      </a:r>
                      <a:r>
                        <a:rPr lang="en-US" altLang="zh-TW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72</a:t>
                      </a:r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小時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055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專業與倫理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居服督導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四技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一年級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必修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30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055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老人服務事業與福利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照顧管理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四技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一年級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必修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29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055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長期照護需求評估與運用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照顧管理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四技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三年級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選修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30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055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非營利組織概論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經營管理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四技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二年級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必修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28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34110831"/>
                  </a:ext>
                </a:extLst>
              </a:tr>
              <a:tr h="35055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高齡照護就業選習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經營管理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四技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四年級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必修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23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第三類實習</a:t>
                      </a:r>
                      <a:r>
                        <a:rPr lang="en-US" altLang="zh-TW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4/6~6/2</a:t>
                      </a:r>
                    </a:p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每周一至五</a:t>
                      </a:r>
                      <a:r>
                        <a:rPr lang="en-US" altLang="zh-TW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324</a:t>
                      </a:r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小時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6476992"/>
                  </a:ext>
                </a:extLst>
              </a:tr>
              <a:tr h="35055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長照政策與行銷概論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經營管理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四技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一年級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選修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32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90161284"/>
                  </a:ext>
                </a:extLst>
              </a:tr>
              <a:tr h="350550">
                <a:tc gridSpan="6"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111-2</a:t>
                      </a:r>
                      <a:r>
                        <a:rPr lang="zh-TW" altLang="en-US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共開設９門課修課人數共</a:t>
                      </a:r>
                      <a:r>
                        <a:rPr lang="en-US" altLang="zh-TW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259</a:t>
                      </a:r>
                      <a:r>
                        <a:rPr lang="zh-TW" altLang="en-US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</a:t>
                      </a:r>
                      <a:endParaRPr lang="zh-TW" alt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98" name="內容版面配置區 8"/>
          <p:cNvGraphicFramePr>
            <a:graphicFrameLocks/>
          </p:cNvGraphicFramePr>
          <p:nvPr/>
        </p:nvGraphicFramePr>
        <p:xfrm>
          <a:off x="606754" y="6346458"/>
          <a:ext cx="9790397" cy="1889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968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4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57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14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57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714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1577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7148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442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7266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1315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未來學制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照顧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服務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課程數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居服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督導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課程數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照顧管理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課程數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經營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管理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課程數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總門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課數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二技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Ｖ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V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V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二技在職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Ｖ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３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Ｖ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４</a:t>
                      </a:r>
                      <a:endParaRPr lang="en-US" altLang="zh-TW" sz="2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７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5788"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9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14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27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99" name="內容版面配置區 1"/>
          <p:cNvGraphicFramePr>
            <a:graphicFrameLocks/>
          </p:cNvGraphicFramePr>
          <p:nvPr/>
        </p:nvGraphicFramePr>
        <p:xfrm>
          <a:off x="393994" y="21123473"/>
          <a:ext cx="10098405" cy="140208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7863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2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6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72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43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816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1346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實習課程名稱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模組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學制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年級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類型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修課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人數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備註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高齡健康照護學實習</a:t>
                      </a:r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Ⅰ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居服督導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四技三年級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必修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32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社區型實習</a:t>
                      </a:r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4/28~5/26</a:t>
                      </a: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每周的二三共九天</a:t>
                      </a:r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72</a:t>
                      </a: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小時</a:t>
                      </a:r>
                      <a:endParaRPr lang="zh-TW" altLang="en-US" sz="20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00" name="表格 99"/>
          <p:cNvGraphicFramePr>
            <a:graphicFrameLocks noGrp="1"/>
          </p:cNvGraphicFramePr>
          <p:nvPr/>
        </p:nvGraphicFramePr>
        <p:xfrm>
          <a:off x="393994" y="22755783"/>
          <a:ext cx="10098405" cy="118872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352046">
                  <a:extLst>
                    <a:ext uri="{9D8B030D-6E8A-4147-A177-3AD203B41FA5}">
                      <a16:colId xmlns:a16="http://schemas.microsoft.com/office/drawing/2014/main" val="3511402455"/>
                    </a:ext>
                  </a:extLst>
                </a:gridCol>
                <a:gridCol w="7321760">
                  <a:extLst>
                    <a:ext uri="{9D8B030D-6E8A-4147-A177-3AD203B41FA5}">
                      <a16:colId xmlns:a16="http://schemas.microsoft.com/office/drawing/2014/main" val="2245378526"/>
                    </a:ext>
                  </a:extLst>
                </a:gridCol>
                <a:gridCol w="1424599">
                  <a:extLst>
                    <a:ext uri="{9D8B030D-6E8A-4147-A177-3AD203B41FA5}">
                      <a16:colId xmlns:a16="http://schemas.microsoft.com/office/drawing/2014/main" val="28179477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機構類型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實習機構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備注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80374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社區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3032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居家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5402032"/>
                  </a:ext>
                </a:extLst>
              </a:tr>
            </a:tbl>
          </a:graphicData>
        </a:graphic>
      </p:graphicFrame>
      <p:graphicFrame>
        <p:nvGraphicFramePr>
          <p:cNvPr id="101" name="表格 100"/>
          <p:cNvGraphicFramePr>
            <a:graphicFrameLocks noGrp="1"/>
          </p:cNvGraphicFramePr>
          <p:nvPr/>
        </p:nvGraphicFramePr>
        <p:xfrm>
          <a:off x="393993" y="25797791"/>
          <a:ext cx="10102557" cy="198120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262380">
                  <a:extLst>
                    <a:ext uri="{9D8B030D-6E8A-4147-A177-3AD203B41FA5}">
                      <a16:colId xmlns:a16="http://schemas.microsoft.com/office/drawing/2014/main" val="3511402455"/>
                    </a:ext>
                  </a:extLst>
                </a:gridCol>
                <a:gridCol w="6592277">
                  <a:extLst>
                    <a:ext uri="{9D8B030D-6E8A-4147-A177-3AD203B41FA5}">
                      <a16:colId xmlns:a16="http://schemas.microsoft.com/office/drawing/2014/main" val="2245378526"/>
                    </a:ext>
                  </a:extLst>
                </a:gridCol>
                <a:gridCol w="2247900">
                  <a:extLst>
                    <a:ext uri="{9D8B030D-6E8A-4147-A177-3AD203B41FA5}">
                      <a16:colId xmlns:a16="http://schemas.microsoft.com/office/drawing/2014/main" val="28179477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機構類型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實習機構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備注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80374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社區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</a:t>
                      </a: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3032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居家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</a:t>
                      </a: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54020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機構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</a:t>
                      </a:r>
                      <a:r>
                        <a:rPr lang="en-US" altLang="zh-TW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帶薪實習</a:t>
                      </a:r>
                      <a:r>
                        <a:rPr lang="en-US" altLang="zh-TW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28K</a:t>
                      </a:r>
                      <a:endParaRPr lang="zh-TW" altLang="en-US" sz="20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52461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其他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輔具、壽險</a:t>
                      </a:r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…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9122182"/>
                  </a:ext>
                </a:extLst>
              </a:tr>
            </a:tbl>
          </a:graphicData>
        </a:graphic>
      </p:graphicFrame>
      <p:graphicFrame>
        <p:nvGraphicFramePr>
          <p:cNvPr id="103" name="內容版面配置區 1"/>
          <p:cNvGraphicFramePr>
            <a:graphicFrameLocks/>
          </p:cNvGraphicFramePr>
          <p:nvPr/>
        </p:nvGraphicFramePr>
        <p:xfrm>
          <a:off x="393993" y="24170107"/>
          <a:ext cx="10098405" cy="140208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7863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2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6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72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43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816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1346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實習課程名稱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模組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學制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年級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類型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修課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人數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備註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高齡照護就業選習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經營管理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四技四年級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必修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23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第三類實習</a:t>
                      </a:r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4/6~6/2</a:t>
                      </a: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每周一至五</a:t>
                      </a:r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324</a:t>
                      </a: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小時</a:t>
                      </a:r>
                      <a:endParaRPr lang="zh-TW" altLang="en-US" sz="20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4" name="內容版面配置區 2"/>
          <p:cNvSpPr txBox="1">
            <a:spLocks/>
          </p:cNvSpPr>
          <p:nvPr/>
        </p:nvSpPr>
        <p:spPr>
          <a:xfrm>
            <a:off x="11215659" y="6776902"/>
            <a:ext cx="9550070" cy="24406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534581" indent="-534581" algn="l" defTabSz="2138324" rtl="0" eaLnBrk="1" latinLnBrk="0" hangingPunct="1">
              <a:lnSpc>
                <a:spcPct val="90000"/>
              </a:lnSpc>
              <a:spcBef>
                <a:spcPts val="2339"/>
              </a:spcBef>
              <a:buFont typeface="Arial" panose="020B0604020202020204" pitchFamily="34" charset="0"/>
              <a:buChar char="•"/>
              <a:defRPr sz="65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03743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56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672906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6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742068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811230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880392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49554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018717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087879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2138324" rtl="0" eaLnBrk="1" fontAlgn="auto" latinLnBrk="0" hangingPunct="1">
              <a:lnSpc>
                <a:spcPct val="90000"/>
              </a:lnSpc>
              <a:spcBef>
                <a:spcPts val="23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　　本系辦理實習前說明會，給予學生實習前勉勵，「最後一哩」是最後階段實習，但對於學生來也是銜接職場的「第一哩」，期盼學生不再以實習生角度看職場，而是以正式員工身分看待未來的自己</a:t>
            </a:r>
            <a:r>
              <a:rPr kumimoji="0" lang="en-US" altLang="zh-TW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…</a:t>
            </a:r>
          </a:p>
          <a:p>
            <a:pPr marL="0" marR="0" lvl="0" indent="0" algn="l" defTabSz="2138324" rtl="0" eaLnBrk="1" fontAlgn="auto" latinLnBrk="0" hangingPunct="1">
              <a:lnSpc>
                <a:spcPct val="90000"/>
              </a:lnSpc>
              <a:spcBef>
                <a:spcPts val="23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　　與會實習機構提供在薪實習，並吸引部分大四學生畢業即就業</a:t>
            </a:r>
            <a:r>
              <a:rPr kumimoji="0" lang="en-US" altLang="zh-TW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…</a:t>
            </a:r>
          </a:p>
          <a:p>
            <a:pPr marL="0" marR="0" lvl="0" indent="0" algn="l" defTabSz="2138324" rtl="0" eaLnBrk="1" fontAlgn="auto" latinLnBrk="0" hangingPunct="1">
              <a:lnSpc>
                <a:spcPct val="90000"/>
              </a:lnSpc>
              <a:spcBef>
                <a:spcPts val="23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TW" altLang="zh-TW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109" name="文字方塊 108"/>
          <p:cNvSpPr txBox="1"/>
          <p:nvPr/>
        </p:nvSpPr>
        <p:spPr>
          <a:xfrm>
            <a:off x="11257338" y="11232439"/>
            <a:ext cx="4182116" cy="186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marL="0" marR="0" lvl="0" indent="0" algn="ctr" defTabSz="266762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圖</a:t>
            </a:r>
          </a:p>
        </p:txBody>
      </p:sp>
      <p:sp>
        <p:nvSpPr>
          <p:cNvPr id="110" name="文字方塊 109"/>
          <p:cNvSpPr txBox="1"/>
          <p:nvPr/>
        </p:nvSpPr>
        <p:spPr>
          <a:xfrm>
            <a:off x="16583613" y="11232439"/>
            <a:ext cx="4182116" cy="186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marL="0" marR="0" lvl="0" indent="0" algn="ctr" defTabSz="266762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圖</a:t>
            </a:r>
          </a:p>
        </p:txBody>
      </p:sp>
      <p:sp>
        <p:nvSpPr>
          <p:cNvPr id="111" name="內容版面配置區 2"/>
          <p:cNvSpPr txBox="1">
            <a:spLocks/>
          </p:cNvSpPr>
          <p:nvPr/>
        </p:nvSpPr>
        <p:spPr>
          <a:xfrm>
            <a:off x="11257338" y="15820722"/>
            <a:ext cx="9508391" cy="17036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zh-TW"/>
            </a:defPPr>
            <a:lvl1pPr indent="0" defTabSz="2138324">
              <a:lnSpc>
                <a:spcPct val="90000"/>
              </a:lnSpc>
              <a:spcBef>
                <a:spcPts val="2339"/>
              </a:spcBef>
              <a:buFont typeface="Arial" panose="020B0604020202020204" pitchFamily="34" charset="0"/>
              <a:buNone/>
              <a:defRPr sz="36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1603743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5612"/>
            </a:lvl2pPr>
            <a:lvl3pPr marL="2672906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677"/>
            </a:lvl3pPr>
            <a:lvl4pPr marL="3742068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/>
            </a:lvl4pPr>
            <a:lvl5pPr marL="4811230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/>
            </a:lvl5pPr>
            <a:lvl6pPr marL="5880392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/>
            </a:lvl6pPr>
            <a:lvl7pPr marL="6949554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/>
            </a:lvl7pPr>
            <a:lvl8pPr marL="8018717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/>
            </a:lvl8pPr>
            <a:lvl9pPr marL="9087879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/>
            </a:lvl9pPr>
          </a:lstStyle>
          <a:p>
            <a:pPr marL="0" marR="0" lvl="0" indent="0" algn="l" defTabSz="2138324" rtl="0" eaLnBrk="1" fontAlgn="auto" latinLnBrk="0" hangingPunct="1">
              <a:lnSpc>
                <a:spcPct val="90000"/>
              </a:lnSpc>
              <a:spcBef>
                <a:spcPts val="23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TW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   </a:t>
            </a:r>
            <a:r>
              <a:rPr kumimoji="0" lang="zh-TW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經營管理模組至少須符合四門課，調整碩士端課程專題討論並深化非營利組織概論內容，讓一門課核心課程內容同時對準模組一及二。</a:t>
            </a:r>
          </a:p>
        </p:txBody>
      </p:sp>
      <p:graphicFrame>
        <p:nvGraphicFramePr>
          <p:cNvPr id="112" name="資料庫圖表 111"/>
          <p:cNvGraphicFramePr/>
          <p:nvPr/>
        </p:nvGraphicFramePr>
        <p:xfrm>
          <a:off x="12306431" y="17856804"/>
          <a:ext cx="7410203" cy="28144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3" name="內容版面配置區 2"/>
          <p:cNvSpPr txBox="1">
            <a:spLocks/>
          </p:cNvSpPr>
          <p:nvPr/>
        </p:nvSpPr>
        <p:spPr>
          <a:xfrm>
            <a:off x="11257338" y="22755783"/>
            <a:ext cx="7886700" cy="32333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zh-TW"/>
            </a:defPPr>
            <a:lvl1pPr indent="0" defTabSz="2138324">
              <a:lnSpc>
                <a:spcPct val="90000"/>
              </a:lnSpc>
              <a:spcBef>
                <a:spcPts val="2339"/>
              </a:spcBef>
              <a:buFont typeface="Arial" panose="020B0604020202020204" pitchFamily="34" charset="0"/>
              <a:buNone/>
              <a:defRPr sz="36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1603743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5612"/>
            </a:lvl2pPr>
            <a:lvl3pPr marL="2672906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677"/>
            </a:lvl3pPr>
            <a:lvl4pPr marL="3742068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/>
            </a:lvl4pPr>
            <a:lvl5pPr marL="4811230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/>
            </a:lvl5pPr>
            <a:lvl6pPr marL="5880392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/>
            </a:lvl6pPr>
            <a:lvl7pPr marL="6949554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/>
            </a:lvl7pPr>
            <a:lvl8pPr marL="8018717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/>
            </a:lvl8pPr>
            <a:lvl9pPr marL="9087879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/>
            </a:lvl9pPr>
          </a:lstStyle>
          <a:p>
            <a:pPr marL="0" marR="0" lvl="0" indent="0" algn="l" defTabSz="2138324" rtl="0" eaLnBrk="1" fontAlgn="auto" latinLnBrk="0" hangingPunct="1">
              <a:lnSpc>
                <a:spcPct val="90000"/>
              </a:lnSpc>
              <a:spcBef>
                <a:spcPts val="23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TW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   </a:t>
            </a:r>
            <a:r>
              <a:rPr kumimoji="0" lang="zh-TW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本系課程模組共分為社工專業模組及長期照顧模組，社工專業模組為專技高考社工師規定知十五門課程及實習；長期照顧模組為長期照顧核心模組課程及本系搭配而成。並配合長照</a:t>
            </a:r>
            <a:r>
              <a:rPr kumimoji="0" lang="en-US" altLang="zh-TW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2.0</a:t>
            </a:r>
            <a:r>
              <a:rPr kumimoji="0" lang="zh-TW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政策走向逐年滾動式調整</a:t>
            </a:r>
            <a:r>
              <a:rPr kumimoji="0" lang="en-US" altLang="zh-TW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…</a:t>
            </a:r>
          </a:p>
        </p:txBody>
      </p:sp>
      <p:sp>
        <p:nvSpPr>
          <p:cNvPr id="114" name="文字方塊 113">
            <a:extLst>
              <a:ext uri="{FF2B5EF4-FFF2-40B4-BE49-F238E27FC236}">
                <a16:creationId xmlns:a16="http://schemas.microsoft.com/office/drawing/2014/main" id="{0C8A0E4A-80CD-4655-BFB6-89B4BFC5DF6E}"/>
              </a:ext>
            </a:extLst>
          </p:cNvPr>
          <p:cNvSpPr txBox="1"/>
          <p:nvPr/>
        </p:nvSpPr>
        <p:spPr>
          <a:xfrm>
            <a:off x="-3427" y="28876692"/>
            <a:ext cx="21387051" cy="769441"/>
          </a:xfrm>
          <a:prstGeom prst="rect">
            <a:avLst/>
          </a:prstGeom>
          <a:solidFill>
            <a:schemeClr val="accent6">
              <a:lumMod val="75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ctr" defTabSz="26676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8285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F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2113098"/>
            <a:ext cx="21387052" cy="2952403"/>
          </a:xfrm>
          <a:solidFill>
            <a:srgbClr val="FF000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zh-TW" alt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黑體" panose="020B0509000000000000" pitchFamily="49" charset="-120"/>
                <a:ea typeface="華康中黑體" panose="020B0509000000000000" pitchFamily="49" charset="-120"/>
              </a:rPr>
              <a:t>校名</a:t>
            </a:r>
            <a:br>
              <a:rPr lang="zh-TW" alt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黑體" panose="020B0509000000000000" pitchFamily="49" charset="-120"/>
                <a:ea typeface="華康中黑體" panose="020B0509000000000000" pitchFamily="49" charset="-120"/>
              </a:rPr>
            </a:br>
            <a:r>
              <a:rPr lang="zh-TW" alt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黑體" panose="020B0509000000000000" pitchFamily="49" charset="-120"/>
                <a:ea typeface="華康中黑體" panose="020B0509000000000000" pitchFamily="49" charset="-120"/>
              </a:rPr>
              <a:t>系所名稱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0C8A0E4A-80CD-4655-BFB6-89B4BFC5DF6E}"/>
              </a:ext>
            </a:extLst>
          </p:cNvPr>
          <p:cNvSpPr txBox="1"/>
          <p:nvPr/>
        </p:nvSpPr>
        <p:spPr>
          <a:xfrm>
            <a:off x="-3426" y="676885"/>
            <a:ext cx="21387051" cy="769441"/>
          </a:xfrm>
          <a:prstGeom prst="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altLang="zh-TW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113</a:t>
            </a:r>
            <a:r>
              <a:rPr lang="zh-TW" alt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學年第</a:t>
            </a:r>
            <a:r>
              <a:rPr lang="en-US" altLang="zh-TW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1</a:t>
            </a:r>
            <a:r>
              <a:rPr lang="zh-TW" alt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學期長期照顧核心模組課程成果發表暨長照教育在地實踐分享會</a:t>
            </a:r>
            <a:endParaRPr lang="en-US" altLang="zh-TW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523E36A3-E22A-41F2-846A-D2107A2DEAE9}"/>
              </a:ext>
            </a:extLst>
          </p:cNvPr>
          <p:cNvSpPr txBox="1"/>
          <p:nvPr/>
        </p:nvSpPr>
        <p:spPr>
          <a:xfrm flipH="1">
            <a:off x="489245" y="5598037"/>
            <a:ext cx="7301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黑體" panose="020B0509000000000000" pitchFamily="49" charset="-120"/>
                <a:ea typeface="華康中黑體" panose="020B0509000000000000" pitchFamily="49" charset="-120"/>
              </a:rPr>
              <a:t>一</a:t>
            </a:r>
            <a:r>
              <a:rPr lang="en-US" altLang="zh-TW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黑體" panose="020B0509000000000000" pitchFamily="49" charset="-120"/>
                <a:ea typeface="華康中黑體" panose="020B0509000000000000" pitchFamily="49" charset="-120"/>
              </a:rPr>
              <a:t>、</a:t>
            </a:r>
            <a:r>
              <a:rPr lang="zh-TW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黑體" panose="020B0509000000000000" pitchFamily="49" charset="-120"/>
                <a:ea typeface="華康中黑體" panose="020B0509000000000000" pitchFamily="49" charset="-120"/>
              </a:rPr>
              <a:t>現有課程模組與未來規劃</a:t>
            </a: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03155F34-9C7A-49F3-BECE-A09F2E102E56}"/>
              </a:ext>
            </a:extLst>
          </p:cNvPr>
          <p:cNvSpPr txBox="1"/>
          <p:nvPr/>
        </p:nvSpPr>
        <p:spPr>
          <a:xfrm>
            <a:off x="489246" y="10396523"/>
            <a:ext cx="89655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黑體" panose="020B0509000000000000" pitchFamily="49" charset="-120"/>
                <a:ea typeface="華康中黑體" panose="020B0509000000000000" pitchFamily="49" charset="-120"/>
              </a:rPr>
              <a:t>二、</a:t>
            </a:r>
            <a:r>
              <a:rPr lang="en-US" altLang="zh-TW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黑體" panose="020B0509000000000000" pitchFamily="49" charset="-120"/>
                <a:ea typeface="華康中黑體" panose="020B0509000000000000" pitchFamily="49" charset="-120"/>
              </a:rPr>
              <a:t>113-1</a:t>
            </a:r>
            <a:r>
              <a:rPr lang="zh-TW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黑體" panose="020B0509000000000000" pitchFamily="49" charset="-120"/>
                <a:ea typeface="華康中黑體" panose="020B0509000000000000" pitchFamily="49" charset="-120"/>
              </a:rPr>
              <a:t>開設核心模組課程簡介</a:t>
            </a:r>
          </a:p>
          <a:p>
            <a:endParaRPr lang="zh-TW" alt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華康中黑體" panose="020B0509000000000000" pitchFamily="49" charset="-120"/>
              <a:ea typeface="華康中黑體" panose="020B0509000000000000" pitchFamily="49" charset="-120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946EDC0B-1AA9-4DC3-B278-0077F80636E5}"/>
              </a:ext>
            </a:extLst>
          </p:cNvPr>
          <p:cNvSpPr/>
          <p:nvPr/>
        </p:nvSpPr>
        <p:spPr>
          <a:xfrm>
            <a:off x="489246" y="20178039"/>
            <a:ext cx="6566221" cy="7384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  <a:defRPr/>
            </a:pPr>
            <a:r>
              <a:rPr lang="zh-TW" altLang="en-US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黑體" panose="020B0509000000000000" pitchFamily="49" charset="-120"/>
                <a:ea typeface="華康中黑體" panose="020B0509000000000000" pitchFamily="49" charset="-120"/>
              </a:rPr>
              <a:t>三、</a:t>
            </a:r>
            <a:r>
              <a:rPr lang="en-US" altLang="zh-TW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黑體" panose="020B0509000000000000" pitchFamily="49" charset="-120"/>
                <a:ea typeface="華康中黑體" panose="020B0509000000000000" pitchFamily="49" charset="-120"/>
              </a:rPr>
              <a:t>113-1</a:t>
            </a:r>
            <a:r>
              <a:rPr lang="zh-TW" altLang="en-US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黑體" panose="020B0509000000000000" pitchFamily="49" charset="-120"/>
                <a:ea typeface="華康中黑體" panose="020B0509000000000000" pitchFamily="49" charset="-120"/>
              </a:rPr>
              <a:t>實習課程及實習機構</a:t>
            </a: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1CC9A7D6-9B3E-40CB-9E90-F424B4419F22}"/>
              </a:ext>
            </a:extLst>
          </p:cNvPr>
          <p:cNvSpPr/>
          <p:nvPr/>
        </p:nvSpPr>
        <p:spPr>
          <a:xfrm>
            <a:off x="11257338" y="14359529"/>
            <a:ext cx="6186309" cy="7498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zh-TW" altLang="en-US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黑體" panose="020B0509000000000000" pitchFamily="49" charset="-120"/>
                <a:ea typeface="華康中黑體" panose="020B0509000000000000" pitchFamily="49" charset="-120"/>
                <a:cs typeface="華康龍門石碑"/>
              </a:rPr>
              <a:t>五、課程上之困難及因應對策</a:t>
            </a: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E3BBB25C-AB33-4F1D-B9A1-D2B79023ECF8}"/>
              </a:ext>
            </a:extLst>
          </p:cNvPr>
          <p:cNvSpPr/>
          <p:nvPr/>
        </p:nvSpPr>
        <p:spPr>
          <a:xfrm>
            <a:off x="11257338" y="21440497"/>
            <a:ext cx="5262979" cy="7498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  <a:defRPr/>
            </a:pPr>
            <a:r>
              <a:rPr lang="zh-TW" altLang="en-US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黑體" panose="020B0509000000000000" pitchFamily="49" charset="-120"/>
                <a:ea typeface="華康中黑體" panose="020B0509000000000000" pitchFamily="49" charset="-120"/>
                <a:cs typeface="華康龍門石碑"/>
              </a:rPr>
              <a:t>六、未來課程規劃及發展</a:t>
            </a: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D5FA26F4-3014-4883-89DC-965D1EFFEE34}"/>
              </a:ext>
            </a:extLst>
          </p:cNvPr>
          <p:cNvSpPr/>
          <p:nvPr/>
        </p:nvSpPr>
        <p:spPr>
          <a:xfrm>
            <a:off x="11215659" y="5537186"/>
            <a:ext cx="4455066" cy="7680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  <a:defRPr/>
            </a:pPr>
            <a:r>
              <a:rPr lang="zh-TW" altLang="en-US" sz="37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cs typeface="華康龍門石碑"/>
              </a:rPr>
              <a:t>四、課程與活動成效</a:t>
            </a:r>
            <a:endParaRPr lang="en-US" altLang="zh-TW" sz="37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  <a:cs typeface="華康龍門石碑"/>
            </a:endParaRPr>
          </a:p>
        </p:txBody>
      </p:sp>
      <p:graphicFrame>
        <p:nvGraphicFramePr>
          <p:cNvPr id="97" name="內容版面配置區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1815718"/>
              </p:ext>
            </p:extLst>
          </p:nvPr>
        </p:nvGraphicFramePr>
        <p:xfrm>
          <a:off x="489245" y="11243935"/>
          <a:ext cx="9907905" cy="740664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30403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2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43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43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8800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1346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課程名稱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模組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學制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年級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類型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修課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人數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備註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5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基本照護實務實習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照顧服務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四技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二年級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必修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28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346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個案管理與照顧管理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居服督導</a:t>
                      </a:r>
                      <a:endParaRPr lang="en-US" altLang="zh-TW" sz="20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照顧管理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四技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二年級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必修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27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模組共通課程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3619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高齡健康照護學實習</a:t>
                      </a:r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Ⅰ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居服督導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四技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三年級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必修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32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社區型實習</a:t>
                      </a:r>
                      <a:r>
                        <a:rPr lang="en-US" altLang="zh-TW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4/28~5/26</a:t>
                      </a:r>
                    </a:p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每周的二三共九天</a:t>
                      </a:r>
                      <a:r>
                        <a:rPr lang="en-US" altLang="zh-TW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72</a:t>
                      </a:r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小時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055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專業與倫理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居服督導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四技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一年級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必修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30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055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老人服務事業與福利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照顧管理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四技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一年級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必修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29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055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長期照護需求評估與運用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照顧管理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四技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三年級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選修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30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055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非營利組織概論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經營管理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四技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二年級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必修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28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34110831"/>
                  </a:ext>
                </a:extLst>
              </a:tr>
              <a:tr h="35055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高齡照護就業選習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經營管理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四技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四年級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必修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23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第三類實習</a:t>
                      </a:r>
                      <a:r>
                        <a:rPr lang="en-US" altLang="zh-TW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4/6~6/2</a:t>
                      </a:r>
                    </a:p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每周一至五</a:t>
                      </a:r>
                      <a:r>
                        <a:rPr lang="en-US" altLang="zh-TW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324</a:t>
                      </a:r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小時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6476992"/>
                  </a:ext>
                </a:extLst>
              </a:tr>
              <a:tr h="35055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長照政策與行銷概論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經營管理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四技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一年級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選修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32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90161284"/>
                  </a:ext>
                </a:extLst>
              </a:tr>
              <a:tr h="350550">
                <a:tc gridSpan="6"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111-2</a:t>
                      </a:r>
                      <a:r>
                        <a:rPr lang="zh-TW" altLang="en-US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共開設９門課修課人數共</a:t>
                      </a:r>
                      <a:r>
                        <a:rPr lang="en-US" altLang="zh-TW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259</a:t>
                      </a:r>
                      <a:r>
                        <a:rPr lang="zh-TW" altLang="en-US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</a:t>
                      </a:r>
                      <a:endParaRPr lang="zh-TW" alt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98" name="內容版面配置區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1460111"/>
              </p:ext>
            </p:extLst>
          </p:nvPr>
        </p:nvGraphicFramePr>
        <p:xfrm>
          <a:off x="606754" y="6346458"/>
          <a:ext cx="9790397" cy="1889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968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4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57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14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57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714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1577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7148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442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7266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1315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未來學制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照顧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服務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課程數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居服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督導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課程數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照顧管理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課程數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經營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管理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課程數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總門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課數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二技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Ｖ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V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V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二技在職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Ｖ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３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Ｖ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４</a:t>
                      </a:r>
                      <a:endParaRPr lang="en-US" altLang="zh-TW" sz="2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７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5788"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9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14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27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99" name="內容版面配置區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2516198"/>
              </p:ext>
            </p:extLst>
          </p:nvPr>
        </p:nvGraphicFramePr>
        <p:xfrm>
          <a:off x="393994" y="21123473"/>
          <a:ext cx="10098405" cy="140208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7863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2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6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72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43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816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1346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實習課程名稱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模組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學制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年級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類型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修課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人數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備註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高齡健康照護學實習</a:t>
                      </a:r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Ⅰ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居服督導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四技三年級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必修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32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社區型實習</a:t>
                      </a:r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4/28~5/26</a:t>
                      </a: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每周的二三共九天</a:t>
                      </a:r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72</a:t>
                      </a: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小時</a:t>
                      </a:r>
                      <a:endParaRPr lang="zh-TW" altLang="en-US" sz="20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00" name="表格 9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3773652"/>
              </p:ext>
            </p:extLst>
          </p:nvPr>
        </p:nvGraphicFramePr>
        <p:xfrm>
          <a:off x="393994" y="22755783"/>
          <a:ext cx="10098405" cy="118872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352046">
                  <a:extLst>
                    <a:ext uri="{9D8B030D-6E8A-4147-A177-3AD203B41FA5}">
                      <a16:colId xmlns:a16="http://schemas.microsoft.com/office/drawing/2014/main" val="3511402455"/>
                    </a:ext>
                  </a:extLst>
                </a:gridCol>
                <a:gridCol w="7321760">
                  <a:extLst>
                    <a:ext uri="{9D8B030D-6E8A-4147-A177-3AD203B41FA5}">
                      <a16:colId xmlns:a16="http://schemas.microsoft.com/office/drawing/2014/main" val="2245378526"/>
                    </a:ext>
                  </a:extLst>
                </a:gridCol>
                <a:gridCol w="1424599">
                  <a:extLst>
                    <a:ext uri="{9D8B030D-6E8A-4147-A177-3AD203B41FA5}">
                      <a16:colId xmlns:a16="http://schemas.microsoft.com/office/drawing/2014/main" val="28179477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機構類型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實習機構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備注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80374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社區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3032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居家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5402032"/>
                  </a:ext>
                </a:extLst>
              </a:tr>
            </a:tbl>
          </a:graphicData>
        </a:graphic>
      </p:graphicFrame>
      <p:graphicFrame>
        <p:nvGraphicFramePr>
          <p:cNvPr id="101" name="表格 10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2357264"/>
              </p:ext>
            </p:extLst>
          </p:nvPr>
        </p:nvGraphicFramePr>
        <p:xfrm>
          <a:off x="393993" y="25797791"/>
          <a:ext cx="10102557" cy="198120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262380">
                  <a:extLst>
                    <a:ext uri="{9D8B030D-6E8A-4147-A177-3AD203B41FA5}">
                      <a16:colId xmlns:a16="http://schemas.microsoft.com/office/drawing/2014/main" val="3511402455"/>
                    </a:ext>
                  </a:extLst>
                </a:gridCol>
                <a:gridCol w="6592277">
                  <a:extLst>
                    <a:ext uri="{9D8B030D-6E8A-4147-A177-3AD203B41FA5}">
                      <a16:colId xmlns:a16="http://schemas.microsoft.com/office/drawing/2014/main" val="2245378526"/>
                    </a:ext>
                  </a:extLst>
                </a:gridCol>
                <a:gridCol w="2247900">
                  <a:extLst>
                    <a:ext uri="{9D8B030D-6E8A-4147-A177-3AD203B41FA5}">
                      <a16:colId xmlns:a16="http://schemas.microsoft.com/office/drawing/2014/main" val="28179477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機構類型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實習機構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備注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80374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社區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</a:t>
                      </a: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3032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居家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</a:t>
                      </a: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54020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機構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</a:t>
                      </a:r>
                      <a:r>
                        <a:rPr lang="en-US" altLang="zh-TW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帶薪實習</a:t>
                      </a:r>
                      <a:r>
                        <a:rPr lang="en-US" altLang="zh-TW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28K</a:t>
                      </a:r>
                      <a:endParaRPr lang="zh-TW" altLang="en-US" sz="20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52461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其他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輔具、壽險</a:t>
                      </a:r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…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9122182"/>
                  </a:ext>
                </a:extLst>
              </a:tr>
            </a:tbl>
          </a:graphicData>
        </a:graphic>
      </p:graphicFrame>
      <p:graphicFrame>
        <p:nvGraphicFramePr>
          <p:cNvPr id="103" name="內容版面配置區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8240414"/>
              </p:ext>
            </p:extLst>
          </p:nvPr>
        </p:nvGraphicFramePr>
        <p:xfrm>
          <a:off x="393993" y="24170107"/>
          <a:ext cx="10098405" cy="140208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7863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2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6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72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43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816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1346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實習課程名稱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模組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學制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年級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類型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修課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人數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備註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高齡照護就業選習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經營管理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四技四年級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必修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23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第三類實習</a:t>
                      </a:r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4/6~6/2</a:t>
                      </a: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每周一至五</a:t>
                      </a:r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324</a:t>
                      </a: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小時</a:t>
                      </a:r>
                      <a:endParaRPr lang="zh-TW" altLang="en-US" sz="20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4" name="內容版面配置區 2"/>
          <p:cNvSpPr txBox="1">
            <a:spLocks/>
          </p:cNvSpPr>
          <p:nvPr/>
        </p:nvSpPr>
        <p:spPr>
          <a:xfrm>
            <a:off x="11215659" y="6776902"/>
            <a:ext cx="9550070" cy="24406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534581" indent="-534581" algn="l" defTabSz="2138324" rtl="0" eaLnBrk="1" latinLnBrk="0" hangingPunct="1">
              <a:lnSpc>
                <a:spcPct val="90000"/>
              </a:lnSpc>
              <a:spcBef>
                <a:spcPts val="2339"/>
              </a:spcBef>
              <a:buFont typeface="Arial" panose="020B0604020202020204" pitchFamily="34" charset="0"/>
              <a:buChar char="•"/>
              <a:defRPr sz="65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03743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56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672906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6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742068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811230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880392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49554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018717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087879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　　本系辦理實習前說明會，給予學生實習前勉勵，「最後一哩」是最後階段實習，但對於學生來也是銜接職場的「第一哩」，期盼學生不再以實習生角度看職場，而是以正式員工身分看待未來的自己</a:t>
            </a:r>
            <a:r>
              <a:rPr lang="en-US" altLang="zh-TW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…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　　與會實習機構提供在薪實習，並吸引部分大四學生畢業即就業</a:t>
            </a:r>
            <a:r>
              <a:rPr lang="en-US" altLang="zh-TW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…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zh-TW" altLang="zh-TW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9" name="文字方塊 108"/>
          <p:cNvSpPr txBox="1"/>
          <p:nvPr/>
        </p:nvSpPr>
        <p:spPr>
          <a:xfrm>
            <a:off x="11257338" y="11232439"/>
            <a:ext cx="4182116" cy="186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zh-TW" altLang="en-US" sz="11500" dirty="0">
                <a:latin typeface="標楷體" panose="03000509000000000000" pitchFamily="65" charset="-120"/>
                <a:ea typeface="標楷體" panose="03000509000000000000" pitchFamily="65" charset="-120"/>
              </a:rPr>
              <a:t>圖</a:t>
            </a:r>
          </a:p>
        </p:txBody>
      </p:sp>
      <p:sp>
        <p:nvSpPr>
          <p:cNvPr id="110" name="文字方塊 109"/>
          <p:cNvSpPr txBox="1"/>
          <p:nvPr/>
        </p:nvSpPr>
        <p:spPr>
          <a:xfrm>
            <a:off x="16583613" y="11232439"/>
            <a:ext cx="4182116" cy="186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zh-TW" altLang="en-US" sz="11500" dirty="0">
                <a:latin typeface="標楷體" panose="03000509000000000000" pitchFamily="65" charset="-120"/>
                <a:ea typeface="標楷體" panose="03000509000000000000" pitchFamily="65" charset="-120"/>
              </a:rPr>
              <a:t>圖</a:t>
            </a:r>
          </a:p>
        </p:txBody>
      </p:sp>
      <p:sp>
        <p:nvSpPr>
          <p:cNvPr id="111" name="內容版面配置區 2"/>
          <p:cNvSpPr txBox="1">
            <a:spLocks/>
          </p:cNvSpPr>
          <p:nvPr/>
        </p:nvSpPr>
        <p:spPr>
          <a:xfrm>
            <a:off x="11257338" y="15820722"/>
            <a:ext cx="9508391" cy="17036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zh-TW"/>
            </a:defPPr>
            <a:lvl1pPr indent="0" defTabSz="2138324">
              <a:lnSpc>
                <a:spcPct val="90000"/>
              </a:lnSpc>
              <a:spcBef>
                <a:spcPts val="2339"/>
              </a:spcBef>
              <a:buFont typeface="Arial" panose="020B0604020202020204" pitchFamily="34" charset="0"/>
              <a:buNone/>
              <a:defRPr sz="36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1603743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5612"/>
            </a:lvl2pPr>
            <a:lvl3pPr marL="2672906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677"/>
            </a:lvl3pPr>
            <a:lvl4pPr marL="3742068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/>
            </a:lvl4pPr>
            <a:lvl5pPr marL="4811230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/>
            </a:lvl5pPr>
            <a:lvl6pPr marL="5880392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/>
            </a:lvl6pPr>
            <a:lvl7pPr marL="6949554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/>
            </a:lvl7pPr>
            <a:lvl8pPr marL="8018717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/>
            </a:lvl8pPr>
            <a:lvl9pPr marL="9087879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/>
            </a:lvl9pPr>
          </a:lstStyle>
          <a:p>
            <a:r>
              <a:rPr lang="en-US" altLang="zh-TW" dirty="0"/>
              <a:t>    </a:t>
            </a:r>
            <a:r>
              <a:rPr lang="zh-TW" altLang="en-US" dirty="0"/>
              <a:t>經營管理模組至少須符合四門課，調整碩士端課程專題討論並深化非營利組織概論內容，讓一門課核心課程內容同時對準模組一及二。</a:t>
            </a:r>
          </a:p>
        </p:txBody>
      </p:sp>
      <p:graphicFrame>
        <p:nvGraphicFramePr>
          <p:cNvPr id="112" name="資料庫圖表 111"/>
          <p:cNvGraphicFramePr/>
          <p:nvPr>
            <p:extLst>
              <p:ext uri="{D42A27DB-BD31-4B8C-83A1-F6EECF244321}">
                <p14:modId xmlns:p14="http://schemas.microsoft.com/office/powerpoint/2010/main" val="156948902"/>
              </p:ext>
            </p:extLst>
          </p:nvPr>
        </p:nvGraphicFramePr>
        <p:xfrm>
          <a:off x="12306431" y="17856804"/>
          <a:ext cx="7410203" cy="28144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3" name="內容版面配置區 2"/>
          <p:cNvSpPr txBox="1">
            <a:spLocks/>
          </p:cNvSpPr>
          <p:nvPr/>
        </p:nvSpPr>
        <p:spPr>
          <a:xfrm>
            <a:off x="11257338" y="22755783"/>
            <a:ext cx="7886700" cy="32333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zh-TW"/>
            </a:defPPr>
            <a:lvl1pPr indent="0" defTabSz="2138324">
              <a:lnSpc>
                <a:spcPct val="90000"/>
              </a:lnSpc>
              <a:spcBef>
                <a:spcPts val="2339"/>
              </a:spcBef>
              <a:buFont typeface="Arial" panose="020B0604020202020204" pitchFamily="34" charset="0"/>
              <a:buNone/>
              <a:defRPr sz="36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1603743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5612"/>
            </a:lvl2pPr>
            <a:lvl3pPr marL="2672906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677"/>
            </a:lvl3pPr>
            <a:lvl4pPr marL="3742068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/>
            </a:lvl4pPr>
            <a:lvl5pPr marL="4811230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/>
            </a:lvl5pPr>
            <a:lvl6pPr marL="5880392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/>
            </a:lvl6pPr>
            <a:lvl7pPr marL="6949554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/>
            </a:lvl7pPr>
            <a:lvl8pPr marL="8018717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/>
            </a:lvl8pPr>
            <a:lvl9pPr marL="9087879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/>
            </a:lvl9pPr>
          </a:lstStyle>
          <a:p>
            <a:r>
              <a:rPr lang="en-US" altLang="zh-TW" dirty="0"/>
              <a:t>    </a:t>
            </a:r>
            <a:r>
              <a:rPr lang="zh-TW" altLang="en-US" dirty="0"/>
              <a:t>本系課程模組共分為社工專業模組及長期照顧模組，社工專業模組為專技高考社工師規定知十五門課程及實習；長期照顧模組為長期照顧核心模組課程及本系搭配而成。並配合長照</a:t>
            </a:r>
            <a:r>
              <a:rPr lang="en-US" altLang="zh-TW" dirty="0"/>
              <a:t>2.0</a:t>
            </a:r>
            <a:r>
              <a:rPr lang="zh-TW" altLang="en-US" dirty="0"/>
              <a:t>政策走向逐年滾動式調整</a:t>
            </a:r>
            <a:r>
              <a:rPr lang="en-US" altLang="zh-TW" dirty="0"/>
              <a:t>…</a:t>
            </a:r>
          </a:p>
        </p:txBody>
      </p:sp>
      <p:sp>
        <p:nvSpPr>
          <p:cNvPr id="114" name="文字方塊 113">
            <a:extLst>
              <a:ext uri="{FF2B5EF4-FFF2-40B4-BE49-F238E27FC236}">
                <a16:creationId xmlns:a16="http://schemas.microsoft.com/office/drawing/2014/main" id="{0C8A0E4A-80CD-4655-BFB6-89B4BFC5DF6E}"/>
              </a:ext>
            </a:extLst>
          </p:cNvPr>
          <p:cNvSpPr txBox="1"/>
          <p:nvPr/>
        </p:nvSpPr>
        <p:spPr>
          <a:xfrm>
            <a:off x="-3427" y="28876692"/>
            <a:ext cx="21387051" cy="769441"/>
          </a:xfrm>
          <a:prstGeom prst="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  <a:defRPr/>
            </a:pPr>
            <a:endParaRPr lang="en-US" altLang="zh-TW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6490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2113098"/>
            <a:ext cx="21387052" cy="2952403"/>
          </a:xfr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zh-TW" alt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黑體" panose="020B0509000000000000" pitchFamily="49" charset="-120"/>
                <a:ea typeface="華康中黑體" panose="020B0509000000000000" pitchFamily="49" charset="-120"/>
              </a:rPr>
              <a:t>校名</a:t>
            </a:r>
            <a:br>
              <a:rPr lang="zh-TW" alt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黑體" panose="020B0509000000000000" pitchFamily="49" charset="-120"/>
                <a:ea typeface="華康中黑體" panose="020B0509000000000000" pitchFamily="49" charset="-120"/>
              </a:rPr>
            </a:br>
            <a:r>
              <a:rPr lang="zh-TW" alt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黑體" panose="020B0509000000000000" pitchFamily="49" charset="-120"/>
                <a:ea typeface="華康中黑體" panose="020B0509000000000000" pitchFamily="49" charset="-120"/>
              </a:rPr>
              <a:t>系所名稱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0C8A0E4A-80CD-4655-BFB6-89B4BFC5DF6E}"/>
              </a:ext>
            </a:extLst>
          </p:cNvPr>
          <p:cNvSpPr txBox="1"/>
          <p:nvPr/>
        </p:nvSpPr>
        <p:spPr>
          <a:xfrm>
            <a:off x="-3426" y="676885"/>
            <a:ext cx="21387051" cy="769441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ctr" defTabSz="26676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113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學年第</a:t>
            </a:r>
            <a:r>
              <a:rPr kumimoji="0" lang="en-US" altLang="zh-TW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1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學期長期照顧核心模組課程成果發表暨長照教育在地實踐分享會</a:t>
            </a:r>
            <a:endParaRPr kumimoji="0" lang="en-US" altLang="zh-TW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523E36A3-E22A-41F2-846A-D2107A2DEAE9}"/>
              </a:ext>
            </a:extLst>
          </p:cNvPr>
          <p:cNvSpPr txBox="1"/>
          <p:nvPr/>
        </p:nvSpPr>
        <p:spPr>
          <a:xfrm flipH="1">
            <a:off x="489245" y="5598037"/>
            <a:ext cx="7301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266762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華康中黑體" panose="020B0509000000000000" pitchFamily="49" charset="-120"/>
                <a:ea typeface="華康中黑體" panose="020B0509000000000000" pitchFamily="49" charset="-120"/>
                <a:cs typeface="+mn-cs"/>
              </a:rPr>
              <a:t>一</a:t>
            </a: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華康中黑體" panose="020B0509000000000000" pitchFamily="49" charset="-120"/>
                <a:ea typeface="華康中黑體" panose="020B0509000000000000" pitchFamily="49" charset="-120"/>
                <a:cs typeface="+mn-cs"/>
              </a:rPr>
              <a:t>、</a:t>
            </a: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華康中黑體" panose="020B0509000000000000" pitchFamily="49" charset="-120"/>
                <a:ea typeface="華康中黑體" panose="020B0509000000000000" pitchFamily="49" charset="-120"/>
                <a:cs typeface="+mn-cs"/>
              </a:rPr>
              <a:t>現有課程模組與未來規劃</a:t>
            </a: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03155F34-9C7A-49F3-BECE-A09F2E102E56}"/>
              </a:ext>
            </a:extLst>
          </p:cNvPr>
          <p:cNvSpPr txBox="1"/>
          <p:nvPr/>
        </p:nvSpPr>
        <p:spPr>
          <a:xfrm>
            <a:off x="489246" y="10396523"/>
            <a:ext cx="89655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266762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華康中黑體" panose="020B0509000000000000" pitchFamily="49" charset="-120"/>
                <a:ea typeface="華康中黑體" panose="020B0509000000000000" pitchFamily="49" charset="-120"/>
                <a:cs typeface="+mn-cs"/>
              </a:rPr>
              <a:t>二、</a:t>
            </a: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華康中黑體" panose="020B0509000000000000" pitchFamily="49" charset="-120"/>
                <a:ea typeface="華康中黑體" panose="020B0509000000000000" pitchFamily="49" charset="-120"/>
                <a:cs typeface="+mn-cs"/>
              </a:rPr>
              <a:t>113-1</a:t>
            </a: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華康中黑體" panose="020B0509000000000000" pitchFamily="49" charset="-120"/>
                <a:ea typeface="華康中黑體" panose="020B0509000000000000" pitchFamily="49" charset="-120"/>
                <a:cs typeface="+mn-cs"/>
              </a:rPr>
              <a:t>開設核心模組課程簡介</a:t>
            </a:r>
          </a:p>
          <a:p>
            <a:pPr marL="0" marR="0" lvl="0" indent="0" algn="l" defTabSz="266762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華康中黑體" panose="020B0509000000000000" pitchFamily="49" charset="-120"/>
              <a:ea typeface="華康中黑體" panose="020B0509000000000000" pitchFamily="49" charset="-120"/>
              <a:cs typeface="+mn-cs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946EDC0B-1AA9-4DC3-B278-0077F80636E5}"/>
              </a:ext>
            </a:extLst>
          </p:cNvPr>
          <p:cNvSpPr/>
          <p:nvPr/>
        </p:nvSpPr>
        <p:spPr>
          <a:xfrm>
            <a:off x="489246" y="20178039"/>
            <a:ext cx="6566221" cy="7384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2667629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華康中黑體" panose="020B0509000000000000" pitchFamily="49" charset="-120"/>
                <a:ea typeface="華康中黑體" panose="020B0509000000000000" pitchFamily="49" charset="-120"/>
                <a:cs typeface="+mn-cs"/>
              </a:rPr>
              <a:t>三、</a:t>
            </a: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華康中黑體" panose="020B0509000000000000" pitchFamily="49" charset="-120"/>
                <a:ea typeface="華康中黑體" panose="020B0509000000000000" pitchFamily="49" charset="-120"/>
                <a:cs typeface="+mn-cs"/>
              </a:rPr>
              <a:t>113-1</a:t>
            </a: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華康中黑體" panose="020B0509000000000000" pitchFamily="49" charset="-120"/>
                <a:ea typeface="華康中黑體" panose="020B0509000000000000" pitchFamily="49" charset="-120"/>
                <a:cs typeface="+mn-cs"/>
              </a:rPr>
              <a:t>實習課程及實習機構</a:t>
            </a: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1CC9A7D6-9B3E-40CB-9E90-F424B4419F22}"/>
              </a:ext>
            </a:extLst>
          </p:cNvPr>
          <p:cNvSpPr/>
          <p:nvPr/>
        </p:nvSpPr>
        <p:spPr>
          <a:xfrm>
            <a:off x="11257338" y="14359529"/>
            <a:ext cx="6186309" cy="7498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2667629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華康中黑體" panose="020B0509000000000000" pitchFamily="49" charset="-120"/>
                <a:ea typeface="華康中黑體" panose="020B0509000000000000" pitchFamily="49" charset="-120"/>
                <a:cs typeface="華康龍門石碑"/>
              </a:rPr>
              <a:t>五、課程上之困難及因應對策</a:t>
            </a: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E3BBB25C-AB33-4F1D-B9A1-D2B79023ECF8}"/>
              </a:ext>
            </a:extLst>
          </p:cNvPr>
          <p:cNvSpPr/>
          <p:nvPr/>
        </p:nvSpPr>
        <p:spPr>
          <a:xfrm>
            <a:off x="11257338" y="21440497"/>
            <a:ext cx="5262979" cy="7498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2667629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華康中黑體" panose="020B0509000000000000" pitchFamily="49" charset="-120"/>
                <a:ea typeface="華康中黑體" panose="020B0509000000000000" pitchFamily="49" charset="-120"/>
                <a:cs typeface="華康龍門石碑"/>
              </a:rPr>
              <a:t>六、未來課程規劃及發展</a:t>
            </a: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D5FA26F4-3014-4883-89DC-965D1EFFEE34}"/>
              </a:ext>
            </a:extLst>
          </p:cNvPr>
          <p:cNvSpPr/>
          <p:nvPr/>
        </p:nvSpPr>
        <p:spPr>
          <a:xfrm>
            <a:off x="11215659" y="5537186"/>
            <a:ext cx="4455066" cy="7680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2667629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華康龍門石碑"/>
              </a:rPr>
              <a:t>四、課程與活動成效</a:t>
            </a:r>
            <a:endParaRPr kumimoji="0" lang="en-US" altLang="zh-TW" sz="3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華康龍門石碑"/>
            </a:endParaRPr>
          </a:p>
        </p:txBody>
      </p:sp>
      <p:graphicFrame>
        <p:nvGraphicFramePr>
          <p:cNvPr id="97" name="內容版面配置區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7202368"/>
              </p:ext>
            </p:extLst>
          </p:nvPr>
        </p:nvGraphicFramePr>
        <p:xfrm>
          <a:off x="489245" y="11243935"/>
          <a:ext cx="9907905" cy="740664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30403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2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43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43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8800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1346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課程名稱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模組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學制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年級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類型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修課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人數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備註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5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基本照護實務實習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照顧服務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四技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二年級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必修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28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346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個案管理與照顧管理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居服督導</a:t>
                      </a:r>
                      <a:endParaRPr lang="en-US" altLang="zh-TW" sz="20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照顧管理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四技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二年級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必修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27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模組共通課程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3619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高齡健康照護學實習</a:t>
                      </a:r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Ⅰ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居服督導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四技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三年級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必修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32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社區型實習</a:t>
                      </a:r>
                      <a:r>
                        <a:rPr lang="en-US" altLang="zh-TW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4/28~5/26</a:t>
                      </a:r>
                    </a:p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每周的二三共九天</a:t>
                      </a:r>
                      <a:r>
                        <a:rPr lang="en-US" altLang="zh-TW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72</a:t>
                      </a:r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小時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055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專業與倫理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居服督導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四技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一年級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必修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30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055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老人服務事業與福利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照顧管理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四技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一年級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必修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29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055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長期照護需求評估與運用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照顧管理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四技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三年級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選修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30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055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非營利組織概論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經營管理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四技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二年級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必修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28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34110831"/>
                  </a:ext>
                </a:extLst>
              </a:tr>
              <a:tr h="35055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高齡照護就業選習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經營管理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四技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四年級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必修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23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第三類實習</a:t>
                      </a:r>
                      <a:r>
                        <a:rPr lang="en-US" altLang="zh-TW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4/6~6/2</a:t>
                      </a:r>
                    </a:p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每周一至五</a:t>
                      </a:r>
                      <a:r>
                        <a:rPr lang="en-US" altLang="zh-TW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324</a:t>
                      </a:r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小時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6476992"/>
                  </a:ext>
                </a:extLst>
              </a:tr>
              <a:tr h="35055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長照政策與行銷概論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經營管理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四技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一年級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選修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32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90161284"/>
                  </a:ext>
                </a:extLst>
              </a:tr>
              <a:tr h="350550">
                <a:tc gridSpan="6"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111-2</a:t>
                      </a:r>
                      <a:r>
                        <a:rPr lang="zh-TW" altLang="en-US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共開設９門課修課人數共</a:t>
                      </a:r>
                      <a:r>
                        <a:rPr lang="en-US" altLang="zh-TW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259</a:t>
                      </a:r>
                      <a:r>
                        <a:rPr lang="zh-TW" altLang="en-US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</a:t>
                      </a:r>
                      <a:endParaRPr lang="zh-TW" alt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98" name="內容版面配置區 8"/>
          <p:cNvGraphicFramePr>
            <a:graphicFrameLocks/>
          </p:cNvGraphicFramePr>
          <p:nvPr/>
        </p:nvGraphicFramePr>
        <p:xfrm>
          <a:off x="606754" y="6346458"/>
          <a:ext cx="9790397" cy="1889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968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4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57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14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57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714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1577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7148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442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7266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1315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未來學制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照顧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服務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課程數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居服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督導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課程數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照顧管理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課程數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經營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管理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課程數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總門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課數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二技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Ｖ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V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V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二技在職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Ｖ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３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Ｖ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４</a:t>
                      </a:r>
                      <a:endParaRPr lang="en-US" altLang="zh-TW" sz="2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７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5788"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9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14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27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99" name="內容版面配置區 1"/>
          <p:cNvGraphicFramePr>
            <a:graphicFrameLocks/>
          </p:cNvGraphicFramePr>
          <p:nvPr/>
        </p:nvGraphicFramePr>
        <p:xfrm>
          <a:off x="393994" y="21123473"/>
          <a:ext cx="10098405" cy="140208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7863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2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6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72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43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816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1346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實習課程名稱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模組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學制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年級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類型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修課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人數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備註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高齡健康照護學實習</a:t>
                      </a:r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Ⅰ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居服督導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四技三年級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必修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32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社區型實習</a:t>
                      </a:r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4/28~5/26</a:t>
                      </a: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每周的二三共九天</a:t>
                      </a:r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72</a:t>
                      </a: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小時</a:t>
                      </a:r>
                      <a:endParaRPr lang="zh-TW" altLang="en-US" sz="20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00" name="表格 99"/>
          <p:cNvGraphicFramePr>
            <a:graphicFrameLocks noGrp="1"/>
          </p:cNvGraphicFramePr>
          <p:nvPr/>
        </p:nvGraphicFramePr>
        <p:xfrm>
          <a:off x="393994" y="22755783"/>
          <a:ext cx="10098405" cy="118872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352046">
                  <a:extLst>
                    <a:ext uri="{9D8B030D-6E8A-4147-A177-3AD203B41FA5}">
                      <a16:colId xmlns:a16="http://schemas.microsoft.com/office/drawing/2014/main" val="3511402455"/>
                    </a:ext>
                  </a:extLst>
                </a:gridCol>
                <a:gridCol w="7321760">
                  <a:extLst>
                    <a:ext uri="{9D8B030D-6E8A-4147-A177-3AD203B41FA5}">
                      <a16:colId xmlns:a16="http://schemas.microsoft.com/office/drawing/2014/main" val="2245378526"/>
                    </a:ext>
                  </a:extLst>
                </a:gridCol>
                <a:gridCol w="1424599">
                  <a:extLst>
                    <a:ext uri="{9D8B030D-6E8A-4147-A177-3AD203B41FA5}">
                      <a16:colId xmlns:a16="http://schemas.microsoft.com/office/drawing/2014/main" val="28179477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機構類型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實習機構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備注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80374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社區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3032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居家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5402032"/>
                  </a:ext>
                </a:extLst>
              </a:tr>
            </a:tbl>
          </a:graphicData>
        </a:graphic>
      </p:graphicFrame>
      <p:graphicFrame>
        <p:nvGraphicFramePr>
          <p:cNvPr id="101" name="表格 100"/>
          <p:cNvGraphicFramePr>
            <a:graphicFrameLocks noGrp="1"/>
          </p:cNvGraphicFramePr>
          <p:nvPr/>
        </p:nvGraphicFramePr>
        <p:xfrm>
          <a:off x="393993" y="25797791"/>
          <a:ext cx="10102557" cy="198120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262380">
                  <a:extLst>
                    <a:ext uri="{9D8B030D-6E8A-4147-A177-3AD203B41FA5}">
                      <a16:colId xmlns:a16="http://schemas.microsoft.com/office/drawing/2014/main" val="3511402455"/>
                    </a:ext>
                  </a:extLst>
                </a:gridCol>
                <a:gridCol w="6592277">
                  <a:extLst>
                    <a:ext uri="{9D8B030D-6E8A-4147-A177-3AD203B41FA5}">
                      <a16:colId xmlns:a16="http://schemas.microsoft.com/office/drawing/2014/main" val="2245378526"/>
                    </a:ext>
                  </a:extLst>
                </a:gridCol>
                <a:gridCol w="2247900">
                  <a:extLst>
                    <a:ext uri="{9D8B030D-6E8A-4147-A177-3AD203B41FA5}">
                      <a16:colId xmlns:a16="http://schemas.microsoft.com/office/drawing/2014/main" val="28179477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機構類型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實習機構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備注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80374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社區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</a:t>
                      </a: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3032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居家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</a:t>
                      </a: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54020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機構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</a:t>
                      </a:r>
                      <a:r>
                        <a:rPr lang="en-US" altLang="zh-TW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altLang="en-US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帶薪實習</a:t>
                      </a:r>
                      <a:r>
                        <a:rPr lang="en-US" altLang="zh-TW" sz="20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28K</a:t>
                      </a:r>
                      <a:endParaRPr lang="zh-TW" altLang="en-US" sz="20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52461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其他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輔具、壽險</a:t>
                      </a:r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…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9122182"/>
                  </a:ext>
                </a:extLst>
              </a:tr>
            </a:tbl>
          </a:graphicData>
        </a:graphic>
      </p:graphicFrame>
      <p:graphicFrame>
        <p:nvGraphicFramePr>
          <p:cNvPr id="103" name="內容版面配置區 1"/>
          <p:cNvGraphicFramePr>
            <a:graphicFrameLocks/>
          </p:cNvGraphicFramePr>
          <p:nvPr/>
        </p:nvGraphicFramePr>
        <p:xfrm>
          <a:off x="393993" y="24170107"/>
          <a:ext cx="10098405" cy="140208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7863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2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6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72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43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816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1346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實習課程名稱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模組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學制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年級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類型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修課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人數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備註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高齡照護就業選習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經營管理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四技四年級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必修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23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第三類實習</a:t>
                      </a:r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4/6~6/2</a:t>
                      </a:r>
                    </a:p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每周一至五</a:t>
                      </a:r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324</a:t>
                      </a: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小時</a:t>
                      </a:r>
                      <a:endParaRPr lang="zh-TW" altLang="en-US" sz="20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4" name="內容版面配置區 2"/>
          <p:cNvSpPr txBox="1">
            <a:spLocks/>
          </p:cNvSpPr>
          <p:nvPr/>
        </p:nvSpPr>
        <p:spPr>
          <a:xfrm>
            <a:off x="11215659" y="6776902"/>
            <a:ext cx="9550070" cy="24406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534581" indent="-534581" algn="l" defTabSz="2138324" rtl="0" eaLnBrk="1" latinLnBrk="0" hangingPunct="1">
              <a:lnSpc>
                <a:spcPct val="90000"/>
              </a:lnSpc>
              <a:spcBef>
                <a:spcPts val="2339"/>
              </a:spcBef>
              <a:buFont typeface="Arial" panose="020B0604020202020204" pitchFamily="34" charset="0"/>
              <a:buChar char="•"/>
              <a:defRPr sz="65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03743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56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672906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6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742068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811230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880392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49554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018717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087879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2138324" rtl="0" eaLnBrk="1" fontAlgn="auto" latinLnBrk="0" hangingPunct="1">
              <a:lnSpc>
                <a:spcPct val="90000"/>
              </a:lnSpc>
              <a:spcBef>
                <a:spcPts val="23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　　本系辦理實習前說明會，給予學生實習前勉勵，「最後一哩」是最後階段實習，但對於學生來也是銜接職場的「第一哩」，期盼學生不再以實習生角度看職場，而是以正式員工身分看待未來的自己</a:t>
            </a:r>
            <a:r>
              <a:rPr kumimoji="0" lang="en-US" altLang="zh-TW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…</a:t>
            </a:r>
          </a:p>
          <a:p>
            <a:pPr marL="0" marR="0" lvl="0" indent="0" algn="l" defTabSz="2138324" rtl="0" eaLnBrk="1" fontAlgn="auto" latinLnBrk="0" hangingPunct="1">
              <a:lnSpc>
                <a:spcPct val="90000"/>
              </a:lnSpc>
              <a:spcBef>
                <a:spcPts val="23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　　與會實習機構提供在薪實習，並吸引部分大四學生畢業即就業</a:t>
            </a:r>
            <a:r>
              <a:rPr kumimoji="0" lang="en-US" altLang="zh-TW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…</a:t>
            </a:r>
          </a:p>
          <a:p>
            <a:pPr marL="0" marR="0" lvl="0" indent="0" algn="l" defTabSz="2138324" rtl="0" eaLnBrk="1" fontAlgn="auto" latinLnBrk="0" hangingPunct="1">
              <a:lnSpc>
                <a:spcPct val="90000"/>
              </a:lnSpc>
              <a:spcBef>
                <a:spcPts val="23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TW" altLang="zh-TW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109" name="文字方塊 108"/>
          <p:cNvSpPr txBox="1"/>
          <p:nvPr/>
        </p:nvSpPr>
        <p:spPr>
          <a:xfrm>
            <a:off x="11257338" y="11232439"/>
            <a:ext cx="4182116" cy="186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marL="0" marR="0" lvl="0" indent="0" algn="ctr" defTabSz="266762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圖</a:t>
            </a:r>
          </a:p>
        </p:txBody>
      </p:sp>
      <p:sp>
        <p:nvSpPr>
          <p:cNvPr id="110" name="文字方塊 109"/>
          <p:cNvSpPr txBox="1"/>
          <p:nvPr/>
        </p:nvSpPr>
        <p:spPr>
          <a:xfrm>
            <a:off x="16583613" y="11232439"/>
            <a:ext cx="4182116" cy="186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marL="0" marR="0" lvl="0" indent="0" algn="ctr" defTabSz="266762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圖</a:t>
            </a:r>
          </a:p>
        </p:txBody>
      </p:sp>
      <p:sp>
        <p:nvSpPr>
          <p:cNvPr id="111" name="內容版面配置區 2"/>
          <p:cNvSpPr txBox="1">
            <a:spLocks/>
          </p:cNvSpPr>
          <p:nvPr/>
        </p:nvSpPr>
        <p:spPr>
          <a:xfrm>
            <a:off x="11257338" y="15820722"/>
            <a:ext cx="9508391" cy="17036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zh-TW"/>
            </a:defPPr>
            <a:lvl1pPr indent="0" defTabSz="2138324">
              <a:lnSpc>
                <a:spcPct val="90000"/>
              </a:lnSpc>
              <a:spcBef>
                <a:spcPts val="2339"/>
              </a:spcBef>
              <a:buFont typeface="Arial" panose="020B0604020202020204" pitchFamily="34" charset="0"/>
              <a:buNone/>
              <a:defRPr sz="36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1603743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5612"/>
            </a:lvl2pPr>
            <a:lvl3pPr marL="2672906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677"/>
            </a:lvl3pPr>
            <a:lvl4pPr marL="3742068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/>
            </a:lvl4pPr>
            <a:lvl5pPr marL="4811230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/>
            </a:lvl5pPr>
            <a:lvl6pPr marL="5880392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/>
            </a:lvl6pPr>
            <a:lvl7pPr marL="6949554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/>
            </a:lvl7pPr>
            <a:lvl8pPr marL="8018717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/>
            </a:lvl8pPr>
            <a:lvl9pPr marL="9087879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/>
            </a:lvl9pPr>
          </a:lstStyle>
          <a:p>
            <a:pPr marL="0" marR="0" lvl="0" indent="0" algn="l" defTabSz="2138324" rtl="0" eaLnBrk="1" fontAlgn="auto" latinLnBrk="0" hangingPunct="1">
              <a:lnSpc>
                <a:spcPct val="90000"/>
              </a:lnSpc>
              <a:spcBef>
                <a:spcPts val="23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TW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   </a:t>
            </a:r>
            <a:r>
              <a:rPr kumimoji="0" lang="zh-TW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經營管理模組至少須符合四門課，調整碩士端課程專題討論並深化非營利組織概論內容，讓一門課核心課程內容同時對準模組一及二。</a:t>
            </a:r>
          </a:p>
        </p:txBody>
      </p:sp>
      <p:graphicFrame>
        <p:nvGraphicFramePr>
          <p:cNvPr id="112" name="資料庫圖表 111"/>
          <p:cNvGraphicFramePr/>
          <p:nvPr/>
        </p:nvGraphicFramePr>
        <p:xfrm>
          <a:off x="12306431" y="17856804"/>
          <a:ext cx="7410203" cy="28144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3" name="內容版面配置區 2"/>
          <p:cNvSpPr txBox="1">
            <a:spLocks/>
          </p:cNvSpPr>
          <p:nvPr/>
        </p:nvSpPr>
        <p:spPr>
          <a:xfrm>
            <a:off x="11257338" y="22755783"/>
            <a:ext cx="7886700" cy="32333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zh-TW"/>
            </a:defPPr>
            <a:lvl1pPr indent="0" defTabSz="2138324">
              <a:lnSpc>
                <a:spcPct val="90000"/>
              </a:lnSpc>
              <a:spcBef>
                <a:spcPts val="2339"/>
              </a:spcBef>
              <a:buFont typeface="Arial" panose="020B0604020202020204" pitchFamily="34" charset="0"/>
              <a:buNone/>
              <a:defRPr sz="36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1603743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5612"/>
            </a:lvl2pPr>
            <a:lvl3pPr marL="2672906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677"/>
            </a:lvl3pPr>
            <a:lvl4pPr marL="3742068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/>
            </a:lvl4pPr>
            <a:lvl5pPr marL="4811230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/>
            </a:lvl5pPr>
            <a:lvl6pPr marL="5880392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/>
            </a:lvl6pPr>
            <a:lvl7pPr marL="6949554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/>
            </a:lvl7pPr>
            <a:lvl8pPr marL="8018717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/>
            </a:lvl8pPr>
            <a:lvl9pPr marL="9087879" indent="-534581" defTabSz="2138324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/>
            </a:lvl9pPr>
          </a:lstStyle>
          <a:p>
            <a:pPr marL="0" marR="0" lvl="0" indent="0" algn="l" defTabSz="2138324" rtl="0" eaLnBrk="1" fontAlgn="auto" latinLnBrk="0" hangingPunct="1">
              <a:lnSpc>
                <a:spcPct val="90000"/>
              </a:lnSpc>
              <a:spcBef>
                <a:spcPts val="23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TW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   </a:t>
            </a:r>
            <a:r>
              <a:rPr kumimoji="0" lang="zh-TW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本系課程模組共分為社工專業模組及長期照顧模組，社工專業模組為專技高考社工師規定知十五門課程及實習；長期照顧模組為長期照顧核心模組課程及本系搭配而成。並配合長照</a:t>
            </a:r>
            <a:r>
              <a:rPr kumimoji="0" lang="en-US" altLang="zh-TW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2.0</a:t>
            </a:r>
            <a:r>
              <a:rPr kumimoji="0" lang="zh-TW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政策走向逐年滾動式調整</a:t>
            </a:r>
            <a:r>
              <a:rPr kumimoji="0" lang="en-US" altLang="zh-TW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…</a:t>
            </a:r>
          </a:p>
        </p:txBody>
      </p:sp>
      <p:sp>
        <p:nvSpPr>
          <p:cNvPr id="114" name="文字方塊 113">
            <a:extLst>
              <a:ext uri="{FF2B5EF4-FFF2-40B4-BE49-F238E27FC236}">
                <a16:creationId xmlns:a16="http://schemas.microsoft.com/office/drawing/2014/main" id="{0C8A0E4A-80CD-4655-BFB6-89B4BFC5DF6E}"/>
              </a:ext>
            </a:extLst>
          </p:cNvPr>
          <p:cNvSpPr txBox="1"/>
          <p:nvPr/>
        </p:nvSpPr>
        <p:spPr>
          <a:xfrm>
            <a:off x="-3427" y="28876692"/>
            <a:ext cx="21387051" cy="769441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ctr" defTabSz="26676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7980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</TotalTime>
  <Words>2516</Words>
  <Application>Microsoft Office PowerPoint</Application>
  <PresentationFormat>自訂</PresentationFormat>
  <Paragraphs>664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華康中黑體</vt:lpstr>
      <vt:lpstr>微軟正黑體</vt:lpstr>
      <vt:lpstr>標楷體</vt:lpstr>
      <vt:lpstr>Arial</vt:lpstr>
      <vt:lpstr>Calibri</vt:lpstr>
      <vt:lpstr>Calibri Light</vt:lpstr>
      <vt:lpstr>Office 佈景主題</vt:lpstr>
      <vt:lpstr>校名 系所名稱</vt:lpstr>
      <vt:lpstr>校名 系所名稱</vt:lpstr>
      <vt:lpstr>校名 系所名稱</vt:lpstr>
      <vt:lpstr>校名 系所名稱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國立臺北護理健康大學 高齡健康照護系 </dc:title>
  <dc:creator>USER</dc:creator>
  <cp:lastModifiedBy>User</cp:lastModifiedBy>
  <cp:revision>77</cp:revision>
  <cp:lastPrinted>2019-06-19T02:49:30Z</cp:lastPrinted>
  <dcterms:modified xsi:type="dcterms:W3CDTF">2024-12-05T01:27:29Z</dcterms:modified>
</cp:coreProperties>
</file>