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3" r:id="rId2"/>
  </p:sldIdLst>
  <p:sldSz cx="6858000" cy="9144000" type="screen4x3"/>
  <p:notesSz cx="7099300" cy="10234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00CC"/>
    <a:srgbClr val="757575"/>
    <a:srgbClr val="000099"/>
    <a:srgbClr val="FF00FF"/>
    <a:srgbClr val="CCFFCC"/>
    <a:srgbClr val="FFCCFF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269D01E-BC32-4049-B463-5C60D7B0CCD2}" styleName="佈景主題樣式 2 - 輔色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佈景主題樣式 2 - 輔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等深淺樣式 3 - 輔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79" autoAdjust="0"/>
  </p:normalViewPr>
  <p:slideViewPr>
    <p:cSldViewPr>
      <p:cViewPr>
        <p:scale>
          <a:sx n="66" d="100"/>
          <a:sy n="66" d="100"/>
        </p:scale>
        <p:origin x="-2486" y="-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004" y="-96"/>
      </p:cViewPr>
      <p:guideLst>
        <p:guide orient="horz" pos="3222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4752" tIns="47377" rIns="94752" bIns="4737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4752" tIns="47377" rIns="94752" bIns="4737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9C85CA1-9835-4CC1-888D-6B59E98373A6}" type="datetimeFigureOut">
              <a:rPr lang="zh-TW" altLang="en-US"/>
              <a:pPr>
                <a:defRPr/>
              </a:pPr>
              <a:t>2019/2/15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66763"/>
            <a:ext cx="2879725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2" tIns="47377" rIns="94752" bIns="47377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6925"/>
          </a:xfrm>
          <a:prstGeom prst="rect">
            <a:avLst/>
          </a:prstGeom>
        </p:spPr>
        <p:txBody>
          <a:bodyPr vert="horz" lIns="94752" tIns="47377" rIns="94752" bIns="47377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6575" cy="512762"/>
          </a:xfrm>
          <a:prstGeom prst="rect">
            <a:avLst/>
          </a:prstGeom>
        </p:spPr>
        <p:txBody>
          <a:bodyPr vert="horz" lIns="94752" tIns="47377" rIns="94752" bIns="4737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138" y="9720263"/>
            <a:ext cx="3076575" cy="512762"/>
          </a:xfrm>
          <a:prstGeom prst="rect">
            <a:avLst/>
          </a:prstGeom>
        </p:spPr>
        <p:txBody>
          <a:bodyPr vert="horz" lIns="94752" tIns="47377" rIns="94752" bIns="4737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6C31A6B-621E-4FC6-9B9A-62869E39109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113" indent="0" algn="ctr">
              <a:buNone/>
              <a:defRPr/>
            </a:lvl2pPr>
            <a:lvl3pPr marL="914226" indent="0" algn="ctr">
              <a:buNone/>
              <a:defRPr/>
            </a:lvl3pPr>
            <a:lvl4pPr marL="1371339" indent="0" algn="ctr">
              <a:buNone/>
              <a:defRPr/>
            </a:lvl4pPr>
            <a:lvl5pPr marL="1828453" indent="0" algn="ctr">
              <a:buNone/>
              <a:defRPr/>
            </a:lvl5pPr>
            <a:lvl6pPr marL="2285566" indent="0" algn="ctr">
              <a:buNone/>
              <a:defRPr/>
            </a:lvl6pPr>
            <a:lvl7pPr marL="2742679" indent="0" algn="ctr">
              <a:buNone/>
              <a:defRPr/>
            </a:lvl7pPr>
            <a:lvl8pPr marL="3199792" indent="0" algn="ctr">
              <a:buNone/>
              <a:defRPr/>
            </a:lvl8pPr>
            <a:lvl9pPr marL="3656905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49500" y="8329613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0E047-3DDC-4F9F-A9B3-D88EA7AD7E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79F7F-F5F0-4D31-AABD-2BE994A7B8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9195" y="366184"/>
            <a:ext cx="1544241" cy="78401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4"/>
            <a:ext cx="4521995" cy="78401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97F1B-0D29-4807-8C82-CB48C4D16D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51236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3494485" y="2171701"/>
            <a:ext cx="3028950" cy="291465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351236" y="5289552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94485" y="5289552"/>
            <a:ext cx="3028950" cy="291676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E4DB6-1610-4A13-8F48-DC25A19B58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342901" y="366184"/>
            <a:ext cx="6180535" cy="784013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D1969-1459-412C-8C6D-89B939A63B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351235" y="2171702"/>
            <a:ext cx="6172200" cy="6034617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E2A0-521A-441A-8826-4A4A1A9711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351235" y="2171702"/>
            <a:ext cx="6172200" cy="6034617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BD8A3-0FBB-4A1C-A870-6878CB03D66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F976A-44D3-4E4D-B1C1-8E0B71EA96B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3" indent="0">
              <a:buNone/>
              <a:defRPr sz="1800"/>
            </a:lvl2pPr>
            <a:lvl3pPr marL="914226" indent="0">
              <a:buNone/>
              <a:defRPr sz="1600"/>
            </a:lvl3pPr>
            <a:lvl4pPr marL="1371339" indent="0">
              <a:buNone/>
              <a:defRPr sz="1400"/>
            </a:lvl4pPr>
            <a:lvl5pPr marL="1828453" indent="0">
              <a:buNone/>
              <a:defRPr sz="1400"/>
            </a:lvl5pPr>
            <a:lvl6pPr marL="2285566" indent="0">
              <a:buNone/>
              <a:defRPr sz="1400"/>
            </a:lvl6pPr>
            <a:lvl7pPr marL="2742679" indent="0">
              <a:buNone/>
              <a:defRPr sz="1400"/>
            </a:lvl7pPr>
            <a:lvl8pPr marL="3199792" indent="0">
              <a:buNone/>
              <a:defRPr sz="1400"/>
            </a:lvl8pPr>
            <a:lvl9pPr marL="3656905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06433-979C-42DE-A174-48D38FDA78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51236" y="21717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94485" y="21717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899A6-2598-428F-B1D2-3D60F73B932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3" indent="0">
              <a:buNone/>
              <a:defRPr sz="2000" b="1"/>
            </a:lvl2pPr>
            <a:lvl3pPr marL="914226" indent="0">
              <a:buNone/>
              <a:defRPr sz="1800" b="1"/>
            </a:lvl3pPr>
            <a:lvl4pPr marL="1371339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2" indent="0">
              <a:buNone/>
              <a:defRPr sz="1600" b="1"/>
            </a:lvl8pPr>
            <a:lvl9pPr marL="3656905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2CF5A-4CE7-4800-864C-B4C8CE972A7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CAA77-616C-424A-9DF0-CBEA170EFD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347CC-BEB7-48E2-9769-92A446A782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2DDD8-0BD1-46C6-89C8-F34AE3572A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13" indent="0">
              <a:buNone/>
              <a:defRPr sz="2800"/>
            </a:lvl2pPr>
            <a:lvl3pPr marL="914226" indent="0">
              <a:buNone/>
              <a:defRPr sz="2400"/>
            </a:lvl3pPr>
            <a:lvl4pPr marL="1371339" indent="0">
              <a:buNone/>
              <a:defRPr sz="2000"/>
            </a:lvl4pPr>
            <a:lvl5pPr marL="1828453" indent="0">
              <a:buNone/>
              <a:defRPr sz="2000"/>
            </a:lvl5pPr>
            <a:lvl6pPr marL="2285566" indent="0">
              <a:buNone/>
              <a:defRPr sz="2000"/>
            </a:lvl6pPr>
            <a:lvl7pPr marL="2742679" indent="0">
              <a:buNone/>
              <a:defRPr sz="2000"/>
            </a:lvl7pPr>
            <a:lvl8pPr marL="3199792" indent="0">
              <a:buNone/>
              <a:defRPr sz="2000"/>
            </a:lvl8pPr>
            <a:lvl9pPr marL="3656905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39" indent="0">
              <a:buNone/>
              <a:defRPr sz="900"/>
            </a:lvl4pPr>
            <a:lvl5pPr marL="1828453" indent="0">
              <a:buNone/>
              <a:defRPr sz="900"/>
            </a:lvl5pPr>
            <a:lvl6pPr marL="2285566" indent="0">
              <a:buNone/>
              <a:defRPr sz="900"/>
            </a:lvl6pPr>
            <a:lvl7pPr marL="2742679" indent="0">
              <a:buNone/>
              <a:defRPr sz="900"/>
            </a:lvl7pPr>
            <a:lvl8pPr marL="3199792" indent="0">
              <a:buNone/>
              <a:defRPr sz="900"/>
            </a:lvl8pPr>
            <a:lvl9pPr marL="3656905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0F9A2-8066-4FF7-955C-DB9C3FF70CD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21717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3F682379-CA66-4F60-A51E-1E78FF178FD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3" tIns="45711" rIns="91423" bIns="45711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400" dirty="0">
              <a:latin typeface="Times New Roman" pitchFamily="18" charset="0"/>
            </a:endParaRPr>
          </a:p>
        </p:txBody>
      </p:sp>
      <p:grpSp>
        <p:nvGrpSpPr>
          <p:cNvPr id="1032" name="群組 23"/>
          <p:cNvGrpSpPr>
            <a:grpSpLocks/>
          </p:cNvGrpSpPr>
          <p:nvPr userDrawn="1"/>
        </p:nvGrpSpPr>
        <p:grpSpPr bwMode="auto">
          <a:xfrm>
            <a:off x="0" y="8839200"/>
            <a:ext cx="6858000" cy="304800"/>
            <a:chOff x="0" y="8839522"/>
            <a:chExt cx="6858000" cy="304479"/>
          </a:xfrm>
        </p:grpSpPr>
        <p:grpSp>
          <p:nvGrpSpPr>
            <p:cNvPr id="2" name="Group 17"/>
            <p:cNvGrpSpPr>
              <a:grpSpLocks/>
            </p:cNvGrpSpPr>
            <p:nvPr/>
          </p:nvGrpSpPr>
          <p:grpSpPr bwMode="auto">
            <a:xfrm rot="10800000">
              <a:off x="0" y="8851901"/>
              <a:ext cx="6858000" cy="292100"/>
              <a:chOff x="0" y="0"/>
              <a:chExt cx="5760" cy="544"/>
            </a:xfrm>
          </p:grpSpPr>
          <p:pic>
            <p:nvPicPr>
              <p:cNvPr id="1042" name="Picture 18"/>
              <p:cNvPicPr>
                <a:picLocks noChangeAspect="1" noChangeArrowheads="1"/>
              </p:cNvPicPr>
              <p:nvPr userDrawn="1"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0" y="0"/>
                <a:ext cx="3584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43" name="Picture 19"/>
              <p:cNvPicPr>
                <a:picLocks noChangeAspect="1" noChangeArrowheads="1"/>
              </p:cNvPicPr>
              <p:nvPr userDrawn="1"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3470" y="0"/>
                <a:ext cx="2290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404813" y="8839522"/>
              <a:ext cx="6392862" cy="2917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23" tIns="45711" rIns="91423" bIns="45711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zh-TW" altLang="zh-TW" sz="1300" dirty="0">
                  <a:solidFill>
                    <a:srgbClr val="FFFF00"/>
                  </a:solidFill>
                  <a:latin typeface="+mj-ea"/>
                  <a:ea typeface="+mj-ea"/>
                </a:rPr>
                <a:t>提供優質全人醫療服務，員工共同守護幸福職場，成為大基隆鄉親健康託付的醫院</a:t>
              </a:r>
              <a:endParaRPr lang="zh-TW" altLang="en-US" sz="1300" dirty="0">
                <a:solidFill>
                  <a:srgbClr val="FFFF00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3" name="群組 20"/>
          <p:cNvGrpSpPr>
            <a:grpSpLocks/>
          </p:cNvGrpSpPr>
          <p:nvPr userDrawn="1"/>
        </p:nvGrpSpPr>
        <p:grpSpPr bwMode="auto">
          <a:xfrm>
            <a:off x="0" y="-36513"/>
            <a:ext cx="6858000" cy="558801"/>
            <a:chOff x="0" y="-19050"/>
            <a:chExt cx="6858000" cy="558599"/>
          </a:xfrm>
        </p:grpSpPr>
        <p:grpSp>
          <p:nvGrpSpPr>
            <p:cNvPr id="1035" name="Group 11"/>
            <p:cNvGrpSpPr>
              <a:grpSpLocks/>
            </p:cNvGrpSpPr>
            <p:nvPr/>
          </p:nvGrpSpPr>
          <p:grpSpPr bwMode="auto">
            <a:xfrm>
              <a:off x="0" y="0"/>
              <a:ext cx="6858000" cy="539549"/>
              <a:chOff x="0" y="0"/>
              <a:chExt cx="5760" cy="544"/>
            </a:xfrm>
          </p:grpSpPr>
          <p:pic>
            <p:nvPicPr>
              <p:cNvPr id="1038" name="Picture 12"/>
              <p:cNvPicPr>
                <a:picLocks noChangeAspect="1" noChangeArrowheads="1"/>
              </p:cNvPicPr>
              <p:nvPr userDrawn="1"/>
            </p:nvPicPr>
            <p:blipFill>
              <a:blip r:embed="rId19" cstate="print"/>
              <a:srcRect/>
              <a:stretch>
                <a:fillRect/>
              </a:stretch>
            </p:blipFill>
            <p:spPr bwMode="auto">
              <a:xfrm>
                <a:off x="0" y="0"/>
                <a:ext cx="3584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9" name="Picture 13"/>
              <p:cNvPicPr>
                <a:picLocks noChangeAspect="1" noChangeArrowheads="1"/>
              </p:cNvPicPr>
              <p:nvPr userDrawn="1"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3470" y="0"/>
                <a:ext cx="2290" cy="5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387350" y="295162"/>
              <a:ext cx="2536825" cy="2158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23" tIns="45711" rIns="91423" bIns="45711">
              <a:spAutoFit/>
            </a:bodyPr>
            <a:lstStyle/>
            <a:p>
              <a:pPr algn="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kumimoji="0" lang="en-US" altLang="zh-TW" sz="800" dirty="0">
                  <a:solidFill>
                    <a:srgbClr val="99FFCC"/>
                  </a:solidFill>
                  <a:latin typeface="+mn-lt"/>
                </a:rPr>
                <a:t>Keelung Hospital,</a:t>
              </a:r>
              <a:r>
                <a:rPr kumimoji="0" lang="zh-TW" altLang="en-US" sz="800" dirty="0">
                  <a:solidFill>
                    <a:srgbClr val="99FFCC"/>
                  </a:solidFill>
                  <a:latin typeface="+mn-lt"/>
                </a:rPr>
                <a:t> </a:t>
              </a:r>
              <a:r>
                <a:rPr kumimoji="0" lang="en-US" altLang="zh-TW" sz="800" dirty="0">
                  <a:solidFill>
                    <a:srgbClr val="99FFCC"/>
                  </a:solidFill>
                  <a:latin typeface="+mn-lt"/>
                </a:rPr>
                <a:t>Ministry of Health and Welfare   </a:t>
              </a:r>
            </a:p>
          </p:txBody>
        </p:sp>
        <p:sp>
          <p:nvSpPr>
            <p:cNvPr id="19" name="文字方塊 18"/>
            <p:cNvSpPr txBox="1"/>
            <p:nvPr/>
          </p:nvSpPr>
          <p:spPr>
            <a:xfrm>
              <a:off x="476250" y="-19050"/>
              <a:ext cx="3240088" cy="384037"/>
            </a:xfrm>
            <a:prstGeom prst="rect">
              <a:avLst/>
            </a:prstGeom>
            <a:noFill/>
          </p:spPr>
          <p:txBody>
            <a:bodyPr lIns="91423" tIns="45711" rIns="91423" bIns="45711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900" dirty="0">
                  <a:solidFill>
                    <a:srgbClr val="FFFF66"/>
                  </a:solidFill>
                  <a:latin typeface="+mn-ea"/>
                  <a:ea typeface="+mn-ea"/>
                </a:rPr>
                <a:t>衛生福利部基隆醫院</a:t>
              </a:r>
            </a:p>
          </p:txBody>
        </p:sp>
      </p:grpSp>
      <p:pic>
        <p:nvPicPr>
          <p:cNvPr id="1034" name="Picture 23" descr="L:\玉蓮\文書GAS\海報母片、海報列印申請單及海報張貼專用章(請勿剪下)\新母片106\部徽.png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82550" y="34925"/>
            <a:ext cx="4667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5pPr>
      <a:lvl6pPr marL="457113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6pPr>
      <a:lvl7pPr marL="914226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7pPr>
      <a:lvl8pPr marL="1371339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8pPr>
      <a:lvl9pPr marL="1828453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accent2"/>
          </a:solidFill>
          <a:latin typeface="Arial" charset="0"/>
          <a:ea typeface="標楷體" pitchFamily="65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 b="1">
          <a:solidFill>
            <a:srgbClr val="660033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accent2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 b="1">
          <a:solidFill>
            <a:srgbClr val="003300"/>
          </a:solidFill>
          <a:latin typeface="+mn-lt"/>
          <a:ea typeface="+mn-ea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22" indent="-228557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35" indent="-228557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48" indent="-228557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62" indent="-228557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3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6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9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92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05" algn="l" defTabSz="91422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08E87E-0E16-4107-94DE-97B653F6EF68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  <p:graphicFrame>
        <p:nvGraphicFramePr>
          <p:cNvPr id="8" name="Group 183"/>
          <p:cNvGraphicFramePr>
            <a:graphicFrameLocks noGrp="1"/>
          </p:cNvGraphicFramePr>
          <p:nvPr/>
        </p:nvGraphicFramePr>
        <p:xfrm>
          <a:off x="30163" y="6978650"/>
          <a:ext cx="6827451" cy="1697990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6827451">
                  <a:extLst>
                    <a:ext uri="{9D8B030D-6E8A-4147-A177-3AD203B41FA5}"/>
                  </a:extLst>
                </a:gridCol>
              </a:tblGrid>
              <a:tr h="132503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algn="l"/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●社團：氣球社、讀書社等；</a:t>
                      </a:r>
                      <a:r>
                        <a:rPr lang="en-US" altLang="zh-TW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10</a:t>
                      </a:r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人以上組團，補助</a:t>
                      </a:r>
                      <a:r>
                        <a:rPr lang="en-US" altLang="zh-TW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1,600</a:t>
                      </a:r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元</a:t>
                      </a:r>
                      <a:r>
                        <a:rPr lang="en-US" altLang="zh-TW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/</a:t>
                      </a:r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月。</a:t>
                      </a:r>
                      <a:endParaRPr lang="en-US" altLang="zh-TW" sz="1800" b="0" dirty="0" smtClean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  <a:p>
                      <a:pPr algn="l"/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●宿舍：外縣市同仁優先申請，每月繳納住宿費</a:t>
                      </a:r>
                      <a:r>
                        <a:rPr lang="en-US" altLang="zh-TW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500</a:t>
                      </a:r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元及水電費。</a:t>
                      </a:r>
                      <a:endParaRPr lang="en-US" altLang="zh-TW" sz="1800" b="0" dirty="0" smtClean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  <a:p>
                      <a:pPr algn="l"/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●生日禮卷、員工餐廳、運動中心、員工健檢、旅遊、制服鞋子。</a:t>
                      </a:r>
                      <a:endParaRPr lang="en-US" altLang="zh-TW" sz="1800" b="0" dirty="0" smtClean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  <a:p>
                      <a:pPr algn="l"/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●新人留任滿</a:t>
                      </a:r>
                      <a:r>
                        <a:rPr lang="en-US" altLang="zh-TW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6</a:t>
                      </a:r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個月，團隊及推薦人各獎勵</a:t>
                      </a:r>
                      <a:r>
                        <a:rPr lang="en-US" altLang="zh-TW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5,000</a:t>
                      </a:r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元</a:t>
                      </a:r>
                      <a:r>
                        <a:rPr lang="en-US" altLang="zh-TW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(</a:t>
                      </a:r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禮卷</a:t>
                      </a:r>
                      <a:r>
                        <a:rPr lang="en-US" altLang="zh-TW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)</a:t>
                      </a:r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。</a:t>
                      </a:r>
                      <a:endParaRPr lang="en-US" altLang="zh-TW" sz="1800" b="0" dirty="0" smtClean="0"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  <a:p>
                      <a:pPr algn="l"/>
                      <a:r>
                        <a:rPr lang="zh-TW" altLang="en-US" sz="1800" b="0" dirty="0" smtClean="0">
                          <a:latin typeface="微軟正黑體 Light" panose="020B0304030504040204" pitchFamily="34" charset="-120"/>
                          <a:ea typeface="微軟正黑體 Light" panose="020B0304030504040204" pitchFamily="34" charset="-120"/>
                        </a:rPr>
                        <a:t>●在職教育訓練公假公費補助。</a:t>
                      </a:r>
                      <a:endParaRPr kumimoji="1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 Light" panose="020B0304030504040204" pitchFamily="34" charset="-120"/>
                        <a:ea typeface="微軟正黑體 Light" panose="020B0304030504040204" pitchFamily="34" charset="-120"/>
                      </a:endParaRPr>
                    </a:p>
                  </a:txBody>
                  <a:tcPr marL="100817" marR="100817" marT="53467" marB="53467" horzOverflow="overflow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3079" name="文字方塊 8"/>
          <p:cNvSpPr txBox="1">
            <a:spLocks noChangeArrowheads="1"/>
          </p:cNvSpPr>
          <p:nvPr/>
        </p:nvSpPr>
        <p:spPr bwMode="auto">
          <a:xfrm>
            <a:off x="22225" y="4140200"/>
            <a:ext cx="6792913" cy="22463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●薪資：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30,000~35,000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元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/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月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(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含各類獎金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) 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。</a:t>
            </a:r>
            <a:endParaRPr lang="en-US" altLang="zh-TW" sz="2000">
              <a:latin typeface="微軟正黑體 Light" pitchFamily="34" charset="-120"/>
              <a:ea typeface="微軟正黑體 Light" pitchFamily="34" charset="-120"/>
            </a:endParaRPr>
          </a:p>
          <a:p>
            <a:pPr>
              <a:spcBef>
                <a:spcPct val="20000"/>
              </a:spcBef>
            </a:pP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●績效獎金：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2,000~3,000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元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/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月。</a:t>
            </a:r>
            <a:endParaRPr lang="en-US" altLang="zh-TW" sz="2000">
              <a:latin typeface="微軟正黑體 Light" pitchFamily="34" charset="-120"/>
              <a:ea typeface="微軟正黑體 Light" pitchFamily="34" charset="-120"/>
            </a:endParaRPr>
          </a:p>
          <a:p>
            <a:pPr>
              <a:spcBef>
                <a:spcPct val="20000"/>
              </a:spcBef>
            </a:pP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●年終獎金：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1~1.5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個月薪給。</a:t>
            </a:r>
            <a:endParaRPr lang="en-US" altLang="zh-TW" sz="2000">
              <a:latin typeface="微軟正黑體 Light" pitchFamily="34" charset="-120"/>
              <a:ea typeface="微軟正黑體 Light" pitchFamily="34" charset="-120"/>
            </a:endParaRPr>
          </a:p>
          <a:p>
            <a:pPr>
              <a:spcBef>
                <a:spcPct val="20000"/>
              </a:spcBef>
            </a:pP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●夜班費：小夜 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200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元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/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天 ；大夜 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240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元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/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天。                    </a:t>
            </a:r>
            <a:endParaRPr lang="en-US" altLang="zh-TW" sz="2000">
              <a:latin typeface="微軟正黑體 Light" pitchFamily="34" charset="-120"/>
              <a:ea typeface="微軟正黑體 Light" pitchFamily="34" charset="-120"/>
            </a:endParaRPr>
          </a:p>
          <a:p>
            <a:pPr>
              <a:spcBef>
                <a:spcPct val="20000"/>
              </a:spcBef>
            </a:pP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●適用勞基法：週休二日工時，但須配合輪班。</a:t>
            </a:r>
            <a:endParaRPr lang="en-US" altLang="zh-TW" sz="2000">
              <a:latin typeface="微軟正黑體 Light" pitchFamily="34" charset="-120"/>
              <a:ea typeface="微軟正黑體 Light" pitchFamily="34" charset="-120"/>
            </a:endParaRPr>
          </a:p>
          <a:p>
            <a:pPr>
              <a:spcBef>
                <a:spcPct val="20000"/>
              </a:spcBef>
            </a:pP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●年休假：滿半年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3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天，最高</a:t>
            </a:r>
            <a:r>
              <a:rPr lang="en-US" altLang="zh-TW" sz="2000">
                <a:latin typeface="微軟正黑體 Light" pitchFamily="34" charset="-120"/>
                <a:ea typeface="微軟正黑體 Light" pitchFamily="34" charset="-120"/>
              </a:rPr>
              <a:t>30</a:t>
            </a:r>
            <a:r>
              <a:rPr lang="zh-TW" altLang="en-US" sz="2000">
                <a:latin typeface="微軟正黑體 Light" pitchFamily="34" charset="-120"/>
                <a:ea typeface="微軟正黑體 Light" pitchFamily="34" charset="-120"/>
              </a:rPr>
              <a:t>天。</a:t>
            </a:r>
          </a:p>
        </p:txBody>
      </p:sp>
      <p:sp>
        <p:nvSpPr>
          <p:cNvPr id="10" name="圓角矩形 9"/>
          <p:cNvSpPr/>
          <p:nvPr/>
        </p:nvSpPr>
        <p:spPr>
          <a:xfrm>
            <a:off x="34925" y="3648075"/>
            <a:ext cx="1433513" cy="3238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薪資</a:t>
            </a:r>
            <a:r>
              <a:rPr lang="zh-TW" altLang="en-US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簡介</a:t>
            </a:r>
            <a:endParaRPr lang="zh-TW" altLang="en-US" dirty="0"/>
          </a:p>
        </p:txBody>
      </p:sp>
      <p:sp>
        <p:nvSpPr>
          <p:cNvPr id="16" name="圓角矩形 15"/>
          <p:cNvSpPr/>
          <p:nvPr/>
        </p:nvSpPr>
        <p:spPr>
          <a:xfrm>
            <a:off x="127000" y="2428875"/>
            <a:ext cx="1289050" cy="320675"/>
          </a:xfrm>
          <a:prstGeom prst="roundRect">
            <a:avLst/>
          </a:prstGeom>
          <a:gradFill>
            <a:gsLst>
              <a:gs pos="20000">
                <a:srgbClr val="D60093"/>
              </a:gs>
              <a:gs pos="96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zh-TW" altLang="en-US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學歷科系</a:t>
            </a:r>
          </a:p>
        </p:txBody>
      </p:sp>
      <p:sp>
        <p:nvSpPr>
          <p:cNvPr id="3082" name="矩形 16"/>
          <p:cNvSpPr>
            <a:spLocks noChangeArrowheads="1"/>
          </p:cNvSpPr>
          <p:nvPr/>
        </p:nvSpPr>
        <p:spPr bwMode="auto">
          <a:xfrm>
            <a:off x="1401763" y="2411413"/>
            <a:ext cx="24590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zh-TW" altLang="en-US" b="1">
                <a:latin typeface="微軟正黑體 Light" pitchFamily="34" charset="-120"/>
                <a:ea typeface="微軟正黑體 Light" pitchFamily="34" charset="-120"/>
              </a:rPr>
              <a:t>國小（含）以上畢業</a:t>
            </a:r>
          </a:p>
        </p:txBody>
      </p:sp>
      <p:sp>
        <p:nvSpPr>
          <p:cNvPr id="18" name="圓角矩形 17"/>
          <p:cNvSpPr/>
          <p:nvPr/>
        </p:nvSpPr>
        <p:spPr>
          <a:xfrm>
            <a:off x="115888" y="2828925"/>
            <a:ext cx="1289050" cy="320675"/>
          </a:xfrm>
          <a:prstGeom prst="roundRect">
            <a:avLst/>
          </a:prstGeom>
          <a:gradFill>
            <a:gsLst>
              <a:gs pos="20000">
                <a:srgbClr val="D60093"/>
              </a:gs>
              <a:gs pos="96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zh-TW" altLang="en-US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工作地點</a:t>
            </a:r>
          </a:p>
        </p:txBody>
      </p:sp>
      <p:sp>
        <p:nvSpPr>
          <p:cNvPr id="3084" name="矩形 18"/>
          <p:cNvSpPr>
            <a:spLocks noChangeArrowheads="1"/>
          </p:cNvSpPr>
          <p:nvPr/>
        </p:nvSpPr>
        <p:spPr bwMode="auto">
          <a:xfrm>
            <a:off x="1470025" y="2801938"/>
            <a:ext cx="4713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zh-TW" altLang="en-US" b="1">
                <a:latin typeface="微軟正黑體 Light" pitchFamily="34" charset="-120"/>
                <a:ea typeface="微軟正黑體 Light" pitchFamily="34" charset="-120"/>
              </a:rPr>
              <a:t>護理之家、呼吸照護病房、日照中心等單位</a:t>
            </a:r>
          </a:p>
        </p:txBody>
      </p:sp>
      <p:sp>
        <p:nvSpPr>
          <p:cNvPr id="20" name="圓角矩形 19"/>
          <p:cNvSpPr/>
          <p:nvPr/>
        </p:nvSpPr>
        <p:spPr>
          <a:xfrm>
            <a:off x="127000" y="3211513"/>
            <a:ext cx="1289050" cy="320675"/>
          </a:xfrm>
          <a:prstGeom prst="roundRect">
            <a:avLst/>
          </a:prstGeom>
          <a:gradFill>
            <a:gsLst>
              <a:gs pos="20000">
                <a:srgbClr val="D60093"/>
              </a:gs>
              <a:gs pos="96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zh-TW" altLang="en-US" b="1" dirty="0">
                <a:solidFill>
                  <a:schemeClr val="bg1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工作內容</a:t>
            </a:r>
          </a:p>
        </p:txBody>
      </p:sp>
      <p:sp>
        <p:nvSpPr>
          <p:cNvPr id="3086" name="矩形 20"/>
          <p:cNvSpPr>
            <a:spLocks noChangeArrowheads="1"/>
          </p:cNvSpPr>
          <p:nvPr/>
        </p:nvSpPr>
        <p:spPr bwMode="auto">
          <a:xfrm>
            <a:off x="1514475" y="3170238"/>
            <a:ext cx="1338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zh-TW" altLang="en-US" b="1">
                <a:latin typeface="微軟正黑體 Light" pitchFamily="34" charset="-120"/>
                <a:ea typeface="微軟正黑體 Light" pitchFamily="34" charset="-120"/>
              </a:rPr>
              <a:t>生活照顧等</a:t>
            </a:r>
          </a:p>
        </p:txBody>
      </p:sp>
      <p:pic>
        <p:nvPicPr>
          <p:cNvPr id="3087" name="圖片 12" descr="images (5)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9725" y="669925"/>
            <a:ext cx="2708275" cy="203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8" name="文字方塊 14"/>
          <p:cNvSpPr txBox="1">
            <a:spLocks noChangeArrowheads="1"/>
          </p:cNvSpPr>
          <p:nvPr/>
        </p:nvSpPr>
        <p:spPr bwMode="auto">
          <a:xfrm>
            <a:off x="404813" y="1547813"/>
            <a:ext cx="36004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4800" b="1">
                <a:solidFill>
                  <a:srgbClr val="FF00FF"/>
                </a:solidFill>
                <a:latin typeface="微軟正黑體" pitchFamily="34" charset="-120"/>
                <a:ea typeface="微軟正黑體" pitchFamily="34" charset="-120"/>
              </a:rPr>
              <a:t>照顧服務員</a:t>
            </a:r>
          </a:p>
        </p:txBody>
      </p:sp>
      <p:sp>
        <p:nvSpPr>
          <p:cNvPr id="24" name="矩形 23"/>
          <p:cNvSpPr/>
          <p:nvPr/>
        </p:nvSpPr>
        <p:spPr>
          <a:xfrm>
            <a:off x="188640" y="539552"/>
            <a:ext cx="158248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zh-TW" alt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ea typeface="新細明體" charset="-120"/>
              </a:rPr>
              <a:t>誠徵</a:t>
            </a:r>
          </a:p>
        </p:txBody>
      </p:sp>
      <p:sp>
        <p:nvSpPr>
          <p:cNvPr id="3090" name="矩形 9"/>
          <p:cNvSpPr>
            <a:spLocks noChangeArrowheads="1"/>
          </p:cNvSpPr>
          <p:nvPr/>
        </p:nvSpPr>
        <p:spPr bwMode="auto">
          <a:xfrm>
            <a:off x="2060575" y="468313"/>
            <a:ext cx="48974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4400" b="1">
                <a:solidFill>
                  <a:srgbClr val="0000CC"/>
                </a:solidFill>
                <a:latin typeface="微軟正黑體" pitchFamily="34" charset="-120"/>
                <a:ea typeface="微軟正黑體" pitchFamily="34" charset="-120"/>
              </a:rPr>
              <a:t>歡迎加入我們團隊</a:t>
            </a:r>
          </a:p>
        </p:txBody>
      </p:sp>
      <p:sp>
        <p:nvSpPr>
          <p:cNvPr id="26" name="圓角矩形 25"/>
          <p:cNvSpPr/>
          <p:nvPr/>
        </p:nvSpPr>
        <p:spPr>
          <a:xfrm>
            <a:off x="44450" y="6516688"/>
            <a:ext cx="1433513" cy="3238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>
                <a:ea typeface="微軟正黑體 Light"/>
              </a:rPr>
              <a:t>員工福利</a:t>
            </a:r>
            <a:endParaRPr lang="zh-TW" altLang="en-US" dirty="0">
              <a:ea typeface="微軟正黑體 Ligh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範本">
  <a:themeElements>
    <a:clrScheme name="範本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範本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bg2"/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1579</TotalTime>
  <Words>205</Words>
  <Application>Microsoft Office PowerPoint</Application>
  <PresentationFormat>如螢幕大小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Arial</vt:lpstr>
      <vt:lpstr>新細明體</vt:lpstr>
      <vt:lpstr>標楷體</vt:lpstr>
      <vt:lpstr>Calibri</vt:lpstr>
      <vt:lpstr>Times New Roman</vt:lpstr>
      <vt:lpstr>微軟正黑體 Light</vt:lpstr>
      <vt:lpstr>微軟正黑體</vt:lpstr>
      <vt:lpstr>範本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100年北海菁英策略績效回顧</dc:title>
  <dc:creator>hmisa</dc:creator>
  <cp:lastModifiedBy>Windows 使用者</cp:lastModifiedBy>
  <cp:revision>174</cp:revision>
  <dcterms:created xsi:type="dcterms:W3CDTF">2012-12-19T03:50:27Z</dcterms:created>
  <dcterms:modified xsi:type="dcterms:W3CDTF">2019-02-15T07:31:38Z</dcterms:modified>
</cp:coreProperties>
</file>