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4" r:id="rId2"/>
    <p:sldMasterId id="2147483837" r:id="rId3"/>
    <p:sldMasterId id="2147483844" r:id="rId4"/>
    <p:sldMasterId id="2147483852" r:id="rId5"/>
    <p:sldMasterId id="2147483859" r:id="rId6"/>
    <p:sldMasterId id="2147483866" r:id="rId7"/>
    <p:sldMasterId id="2147483873" r:id="rId8"/>
    <p:sldMasterId id="2147483880" r:id="rId9"/>
    <p:sldMasterId id="2147483887" r:id="rId10"/>
  </p:sldMasterIdLst>
  <p:notesMasterIdLst>
    <p:notesMasterId r:id="rId43"/>
  </p:notesMasterIdLst>
  <p:handoutMasterIdLst>
    <p:handoutMasterId r:id="rId44"/>
  </p:handoutMasterIdLst>
  <p:sldIdLst>
    <p:sldId id="567" r:id="rId11"/>
    <p:sldId id="625" r:id="rId12"/>
    <p:sldId id="570" r:id="rId13"/>
    <p:sldId id="617" r:id="rId14"/>
    <p:sldId id="618" r:id="rId15"/>
    <p:sldId id="630" r:id="rId16"/>
    <p:sldId id="576" r:id="rId17"/>
    <p:sldId id="620" r:id="rId18"/>
    <p:sldId id="621" r:id="rId19"/>
    <p:sldId id="622" r:id="rId20"/>
    <p:sldId id="623" r:id="rId21"/>
    <p:sldId id="624" r:id="rId22"/>
    <p:sldId id="582" r:id="rId23"/>
    <p:sldId id="581" r:id="rId24"/>
    <p:sldId id="583" r:id="rId25"/>
    <p:sldId id="585" r:id="rId26"/>
    <p:sldId id="628" r:id="rId27"/>
    <p:sldId id="629" r:id="rId28"/>
    <p:sldId id="595" r:id="rId29"/>
    <p:sldId id="598" r:id="rId30"/>
    <p:sldId id="626" r:id="rId31"/>
    <p:sldId id="627" r:id="rId32"/>
    <p:sldId id="601" r:id="rId33"/>
    <p:sldId id="606" r:id="rId34"/>
    <p:sldId id="607" r:id="rId35"/>
    <p:sldId id="608" r:id="rId36"/>
    <p:sldId id="609" r:id="rId37"/>
    <p:sldId id="610" r:id="rId38"/>
    <p:sldId id="611" r:id="rId39"/>
    <p:sldId id="613" r:id="rId40"/>
    <p:sldId id="614" r:id="rId41"/>
    <p:sldId id="568" r:id="rId42"/>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67E95B1B-3F10-46B4-A673-7CC53B88049D}">
          <p14:sldIdLst>
            <p14:sldId id="567"/>
            <p14:sldId id="625"/>
            <p14:sldId id="570"/>
            <p14:sldId id="617"/>
            <p14:sldId id="618"/>
            <p14:sldId id="630"/>
            <p14:sldId id="576"/>
            <p14:sldId id="620"/>
            <p14:sldId id="621"/>
            <p14:sldId id="622"/>
            <p14:sldId id="623"/>
            <p14:sldId id="624"/>
            <p14:sldId id="582"/>
            <p14:sldId id="581"/>
            <p14:sldId id="583"/>
            <p14:sldId id="585"/>
            <p14:sldId id="628"/>
            <p14:sldId id="629"/>
            <p14:sldId id="595"/>
            <p14:sldId id="598"/>
            <p14:sldId id="626"/>
            <p14:sldId id="627"/>
            <p14:sldId id="601"/>
            <p14:sldId id="606"/>
            <p14:sldId id="607"/>
            <p14:sldId id="608"/>
            <p14:sldId id="609"/>
            <p14:sldId id="610"/>
            <p14:sldId id="611"/>
            <p14:sldId id="613"/>
            <p14:sldId id="614"/>
            <p14:sldId id="56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2312"/>
    <a:srgbClr val="0000CC"/>
    <a:srgbClr val="F3301B"/>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4" autoAdjust="0"/>
    <p:restoredTop sz="93041" autoAdjust="0"/>
  </p:normalViewPr>
  <p:slideViewPr>
    <p:cSldViewPr>
      <p:cViewPr>
        <p:scale>
          <a:sx n="70" d="100"/>
          <a:sy n="70" d="100"/>
        </p:scale>
        <p:origin x="-2184" y="-102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工作表1!$B$1</c:f>
              <c:strCache>
                <c:ptCount val="1"/>
                <c:pt idx="0">
                  <c:v>銷售</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xmlns:c16r2="http://schemas.microsoft.com/office/drawing/2015/06/chart">
              <c:ext xmlns:c16="http://schemas.microsoft.com/office/drawing/2014/chart" uri="{C3380CC4-5D6E-409C-BE32-E72D297353CC}">
                <c16:uniqueId val="{00000001-4BCF-462C-B5A9-2CDFB7332CD1}"/>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xmlns:c16r2="http://schemas.microsoft.com/office/drawing/2015/06/chart">
              <c:ext xmlns:c16="http://schemas.microsoft.com/office/drawing/2014/chart" uri="{C3380CC4-5D6E-409C-BE32-E72D297353CC}">
                <c16:uniqueId val="{00000003-4BCF-462C-B5A9-2CDFB7332CD1}"/>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4BCF-462C-B5A9-2CDFB7332CD1}"/>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xmlns:c16r2="http://schemas.microsoft.com/office/drawing/2015/06/chart">
              <c:ext xmlns:c16="http://schemas.microsoft.com/office/drawing/2014/chart" uri="{C3380CC4-5D6E-409C-BE32-E72D297353CC}">
                <c16:uniqueId val="{00000007-4BCF-462C-B5A9-2CDFB7332CD1}"/>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xmlns:c16r2="http://schemas.microsoft.com/office/drawing/2015/06/chart">
              <c:ext xmlns:c16="http://schemas.microsoft.com/office/drawing/2014/chart" uri="{C3380CC4-5D6E-409C-BE32-E72D297353CC}">
                <c16:uniqueId val="{00000009-4BCF-462C-B5A9-2CDFB7332CD1}"/>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xmlns:c16r2="http://schemas.microsoft.com/office/drawing/2015/06/chart">
              <c:ext xmlns:c16="http://schemas.microsoft.com/office/drawing/2014/chart" uri="{C3380CC4-5D6E-409C-BE32-E72D297353CC}">
                <c16:uniqueId val="{0000000B-4BCF-462C-B5A9-2CDFB7332CD1}"/>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xmlns:c16r2="http://schemas.microsoft.com/office/drawing/2015/06/chart">
              <c:ext xmlns:c16="http://schemas.microsoft.com/office/drawing/2014/chart" uri="{C3380CC4-5D6E-409C-BE32-E72D297353CC}">
                <c16:uniqueId val="{0000000D-4BCF-462C-B5A9-2CDFB7332CD1}"/>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xmlns:c16r2="http://schemas.microsoft.com/office/drawing/2015/06/chart">
              <c:ext xmlns:c16="http://schemas.microsoft.com/office/drawing/2014/chart" uri="{C3380CC4-5D6E-409C-BE32-E72D297353CC}">
                <c16:uniqueId val="{0000000F-4BCF-462C-B5A9-2CDFB7332CD1}"/>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xmlns:c16r2="http://schemas.microsoft.com/office/drawing/2015/06/chart">
              <c:ext xmlns:c16="http://schemas.microsoft.com/office/drawing/2014/chart" uri="{C3380CC4-5D6E-409C-BE32-E72D297353CC}">
                <c16:uniqueId val="{00000011-4BCF-462C-B5A9-2CDFB7332CD1}"/>
              </c:ext>
            </c:extLst>
          </c:dPt>
          <c:dPt>
            <c:idx val="9"/>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extLst xmlns:c16r2="http://schemas.microsoft.com/office/drawing/2015/06/chart">
              <c:ext xmlns:c16="http://schemas.microsoft.com/office/drawing/2014/chart" uri="{C3380CC4-5D6E-409C-BE32-E72D297353CC}">
                <c16:uniqueId val="{00000013-4BCF-462C-B5A9-2CDFB7332CD1}"/>
              </c:ext>
            </c:extLst>
          </c:dPt>
          <c:dPt>
            <c:idx val="10"/>
            <c:bubble3D val="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extLst xmlns:c16r2="http://schemas.microsoft.com/office/drawing/2015/06/chart">
              <c:ext xmlns:c16="http://schemas.microsoft.com/office/drawing/2014/chart" uri="{C3380CC4-5D6E-409C-BE32-E72D297353CC}">
                <c16:uniqueId val="{00000015-4BCF-462C-B5A9-2CDFB7332CD1}"/>
              </c:ext>
            </c:extLst>
          </c:dPt>
          <c:dPt>
            <c:idx val="11"/>
            <c:bubble3D val="0"/>
            <c:spPr>
              <a:solidFill>
                <a:srgbClr val="FFFF00"/>
              </a:solidFill>
              <a:ln w="9525" cap="flat" cmpd="sng" algn="ctr">
                <a:solidFill>
                  <a:schemeClr val="accent6">
                    <a:lumMod val="60000"/>
                    <a:shade val="95000"/>
                  </a:schemeClr>
                </a:solidFill>
                <a:round/>
              </a:ln>
              <a:effectLst/>
            </c:spPr>
            <c:extLst xmlns:c16r2="http://schemas.microsoft.com/office/drawing/2015/06/chart">
              <c:ext xmlns:c16="http://schemas.microsoft.com/office/drawing/2014/chart" uri="{C3380CC4-5D6E-409C-BE32-E72D297353CC}">
                <c16:uniqueId val="{00000017-4BCF-462C-B5A9-2CDFB7332CD1}"/>
              </c:ext>
            </c:extLst>
          </c:dPt>
          <c:cat>
            <c:strRef>
              <c:f>工作表1!$A$2:$A$13</c:f>
              <c:strCache>
                <c:ptCount val="4"/>
                <c:pt idx="0">
                  <c:v>第一季</c:v>
                </c:pt>
                <c:pt idx="1">
                  <c:v>第二季</c:v>
                </c:pt>
                <c:pt idx="2">
                  <c:v>第三季</c:v>
                </c:pt>
                <c:pt idx="3">
                  <c:v>第四季</c:v>
                </c:pt>
              </c:strCache>
            </c:strRef>
          </c:cat>
          <c:val>
            <c:numRef>
              <c:f>工作表1!$B$2:$B$13</c:f>
              <c:numCache>
                <c:formatCode>g/"通""用""格""式"</c:formatCode>
                <c:ptCount val="12"/>
                <c:pt idx="0">
                  <c:v>30</c:v>
                </c:pt>
                <c:pt idx="1">
                  <c:v>30</c:v>
                </c:pt>
                <c:pt idx="2">
                  <c:v>30</c:v>
                </c:pt>
                <c:pt idx="3">
                  <c:v>30</c:v>
                </c:pt>
                <c:pt idx="4">
                  <c:v>30</c:v>
                </c:pt>
                <c:pt idx="5">
                  <c:v>30</c:v>
                </c:pt>
                <c:pt idx="6">
                  <c:v>30</c:v>
                </c:pt>
                <c:pt idx="7">
                  <c:v>30</c:v>
                </c:pt>
                <c:pt idx="8">
                  <c:v>30</c:v>
                </c:pt>
                <c:pt idx="9">
                  <c:v>30</c:v>
                </c:pt>
                <c:pt idx="10">
                  <c:v>30</c:v>
                </c:pt>
                <c:pt idx="11">
                  <c:v>30</c:v>
                </c:pt>
              </c:numCache>
            </c:numRef>
          </c:val>
          <c:extLst xmlns:c16r2="http://schemas.microsoft.com/office/drawing/2015/06/chart">
            <c:ext xmlns:c16="http://schemas.microsoft.com/office/drawing/2014/chart" uri="{C3380CC4-5D6E-409C-BE32-E72D297353CC}">
              <c16:uniqueId val="{00000000-79CC-FA45-B510-01DA060645E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marL="0" algn="ctr" defTabSz="1219140" rtl="0" eaLnBrk="1" latinLnBrk="0" hangingPunct="1">
        <a:defRPr lang="zh-TW" altLang="en-US" sz="1800" b="1" kern="1200" dirty="0">
          <a:solidFill>
            <a:srgbClr val="080808"/>
          </a:solidFill>
          <a:latin typeface="微軟正黑體" panose="020B0604030504040204" pitchFamily="34" charset="-120"/>
          <a:ea typeface="微軟正黑體" panose="020B0604030504040204" pitchFamily="34" charset="-120"/>
          <a:cs typeface="Arial" pitchFamily="34" charset="0"/>
        </a:defRPr>
      </a:pPr>
      <a:endParaRPr lang="zh-TW"/>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33851-CE4A-45F7-846B-87E501A99719}" type="doc">
      <dgm:prSet loTypeId="urn:microsoft.com/office/officeart/2009/3/layout/IncreasingArrowsProcess" loCatId="process" qsTypeId="urn:microsoft.com/office/officeart/2005/8/quickstyle/simple1" qsCatId="simple" csTypeId="urn:microsoft.com/office/officeart/2005/8/colors/colorful1#1" csCatId="colorful" phldr="1"/>
      <dgm:spPr/>
      <dgm:t>
        <a:bodyPr/>
        <a:lstStyle/>
        <a:p>
          <a:endParaRPr lang="zh-TW" altLang="en-US"/>
        </a:p>
      </dgm:t>
    </dgm:pt>
    <dgm:pt modelId="{7C454E76-1773-4096-8D5E-3EDDBBE0A888}">
      <dgm:prSet phldrT="[文字]"/>
      <dgm:spPr/>
      <dgm:t>
        <a:bodyPr/>
        <a:lstStyle/>
        <a:p>
          <a:r>
            <a:rPr lang="en-US" altLang="zh-TW" dirty="0">
              <a:latin typeface="Times New Roman" panose="02020603050405020304" pitchFamily="18" charset="0"/>
              <a:cs typeface="Times New Roman" panose="02020603050405020304" pitchFamily="18" charset="0"/>
            </a:rPr>
            <a:t>1998</a:t>
          </a:r>
          <a:endParaRPr lang="zh-TW" altLang="en-US" dirty="0">
            <a:latin typeface="Times New Roman" panose="02020603050405020304" pitchFamily="18" charset="0"/>
            <a:cs typeface="Times New Roman" panose="02020603050405020304" pitchFamily="18" charset="0"/>
          </a:endParaRPr>
        </a:p>
      </dgm:t>
    </dgm:pt>
    <dgm:pt modelId="{DC4D061D-EA37-40E1-9E75-843756376177}" type="parTrans" cxnId="{BF6CC7F4-C52D-4F8B-AF30-6CBC6B8324BB}">
      <dgm:prSet/>
      <dgm:spPr/>
      <dgm:t>
        <a:bodyPr/>
        <a:lstStyle/>
        <a:p>
          <a:endParaRPr lang="zh-TW" altLang="en-US"/>
        </a:p>
      </dgm:t>
    </dgm:pt>
    <dgm:pt modelId="{B7830581-89E7-4949-B5EF-364C80629C9F}" type="sibTrans" cxnId="{BF6CC7F4-C52D-4F8B-AF30-6CBC6B8324BB}">
      <dgm:prSet/>
      <dgm:spPr/>
      <dgm:t>
        <a:bodyPr/>
        <a:lstStyle/>
        <a:p>
          <a:endParaRPr lang="zh-TW" altLang="en-US"/>
        </a:p>
      </dgm:t>
    </dgm:pt>
    <dgm:pt modelId="{C00914BD-3B7B-4128-A169-D16AB381BC77}">
      <dgm:prSet phldrT="[文字]"/>
      <dgm:spPr/>
      <dgm:t>
        <a:bodyPr/>
        <a:lstStyle/>
        <a:p>
          <a:r>
            <a:rPr lang="zh-TW" altLang="en-US" dirty="0">
              <a:latin typeface="微軟正黑體" panose="020B0604030504040204" pitchFamily="34" charset="-120"/>
              <a:ea typeface="微軟正黑體" panose="020B0604030504040204" pitchFamily="34" charset="-120"/>
            </a:rPr>
            <a:t>行政院核定「加強老人安養服務方案」</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行政院衛生署通過「</a:t>
          </a:r>
          <a:r>
            <a:rPr lang="zh-TW" altLang="zh-TW" dirty="0">
              <a:latin typeface="微軟正黑體" panose="020B0604030504040204" pitchFamily="34" charset="-120"/>
              <a:ea typeface="微軟正黑體" panose="020B0604030504040204" pitchFamily="34" charset="-120"/>
            </a:rPr>
            <a:t>老人長期照護三年計畫</a:t>
          </a:r>
          <a:endParaRPr lang="zh-TW" altLang="en-US" dirty="0">
            <a:latin typeface="微軟正黑體" panose="020B0604030504040204" pitchFamily="34" charset="-120"/>
            <a:ea typeface="微軟正黑體" panose="020B0604030504040204" pitchFamily="34" charset="-120"/>
          </a:endParaRPr>
        </a:p>
      </dgm:t>
    </dgm:pt>
    <dgm:pt modelId="{0775F226-5A80-42E1-A128-DB5D814EB495}" type="parTrans" cxnId="{68605A0E-CFC5-4FCE-A375-CF03DB6631B2}">
      <dgm:prSet/>
      <dgm:spPr/>
      <dgm:t>
        <a:bodyPr/>
        <a:lstStyle/>
        <a:p>
          <a:endParaRPr lang="zh-TW" altLang="en-US"/>
        </a:p>
      </dgm:t>
    </dgm:pt>
    <dgm:pt modelId="{56BB88F4-EC0A-4F84-BA5D-BA542A34E709}" type="sibTrans" cxnId="{68605A0E-CFC5-4FCE-A375-CF03DB6631B2}">
      <dgm:prSet/>
      <dgm:spPr/>
      <dgm:t>
        <a:bodyPr/>
        <a:lstStyle/>
        <a:p>
          <a:endParaRPr lang="zh-TW" altLang="en-US"/>
        </a:p>
      </dgm:t>
    </dgm:pt>
    <dgm:pt modelId="{80C7A3A0-4CC7-4666-B328-1E680A829546}">
      <dgm:prSet phldrT="[文字]"/>
      <dgm:spPr/>
      <dgm:t>
        <a:bodyPr/>
        <a:lstStyle/>
        <a:p>
          <a:r>
            <a:rPr lang="en-US" altLang="zh-TW" dirty="0">
              <a:latin typeface="Times New Roman" panose="02020603050405020304" pitchFamily="18" charset="0"/>
              <a:cs typeface="Times New Roman" panose="02020603050405020304" pitchFamily="18" charset="0"/>
            </a:rPr>
            <a:t>2000-2003</a:t>
          </a:r>
          <a:endParaRPr lang="zh-TW" altLang="en-US" dirty="0">
            <a:latin typeface="Times New Roman" panose="02020603050405020304" pitchFamily="18" charset="0"/>
            <a:cs typeface="Times New Roman" panose="02020603050405020304" pitchFamily="18" charset="0"/>
          </a:endParaRPr>
        </a:p>
      </dgm:t>
    </dgm:pt>
    <dgm:pt modelId="{6267E04E-7E69-44E8-A474-6B7A3C97419F}" type="parTrans" cxnId="{28954405-B9AE-4159-939C-9581516F414D}">
      <dgm:prSet/>
      <dgm:spPr/>
      <dgm:t>
        <a:bodyPr/>
        <a:lstStyle/>
        <a:p>
          <a:endParaRPr lang="zh-TW" altLang="en-US"/>
        </a:p>
      </dgm:t>
    </dgm:pt>
    <dgm:pt modelId="{F96AB745-40C2-44DF-B26D-A114FDB493D3}" type="sibTrans" cxnId="{28954405-B9AE-4159-939C-9581516F414D}">
      <dgm:prSet/>
      <dgm:spPr/>
      <dgm:t>
        <a:bodyPr/>
        <a:lstStyle/>
        <a:p>
          <a:endParaRPr lang="zh-TW" altLang="en-US"/>
        </a:p>
      </dgm:t>
    </dgm:pt>
    <dgm:pt modelId="{5E1B5A21-65A9-4B53-9D0A-B37BB6241CD8}">
      <dgm:prSet phldrT="[文字]"/>
      <dgm:spPr/>
      <dgm:t>
        <a:bodyPr/>
        <a:lstStyle/>
        <a:p>
          <a:r>
            <a:rPr lang="zh-TW" altLang="en-US" dirty="0">
              <a:latin typeface="微軟正黑體" panose="020B0604030504040204" pitchFamily="34" charset="-120"/>
              <a:ea typeface="微軟正黑體" panose="020B0604030504040204" pitchFamily="34" charset="-120"/>
            </a:rPr>
            <a:t>行政院核定「建構長期照顧體系先導計畫」</a:t>
          </a:r>
        </a:p>
      </dgm:t>
    </dgm:pt>
    <dgm:pt modelId="{86614353-3B5B-4959-947A-286D312FECB2}" type="parTrans" cxnId="{7A812CC4-2C9A-4616-A33F-A077ED1C4FAD}">
      <dgm:prSet/>
      <dgm:spPr/>
      <dgm:t>
        <a:bodyPr/>
        <a:lstStyle/>
        <a:p>
          <a:endParaRPr lang="zh-TW" altLang="en-US"/>
        </a:p>
      </dgm:t>
    </dgm:pt>
    <dgm:pt modelId="{4A9210AF-EDDD-42AF-834B-66C729D250FA}" type="sibTrans" cxnId="{7A812CC4-2C9A-4616-A33F-A077ED1C4FAD}">
      <dgm:prSet/>
      <dgm:spPr/>
      <dgm:t>
        <a:bodyPr/>
        <a:lstStyle/>
        <a:p>
          <a:endParaRPr lang="zh-TW" altLang="en-US"/>
        </a:p>
      </dgm:t>
    </dgm:pt>
    <dgm:pt modelId="{EFF3318E-2557-482D-BF07-52D53BC81B22}">
      <dgm:prSet phldrT="[文字]"/>
      <dgm:spPr/>
      <dgm:t>
        <a:bodyPr/>
        <a:lstStyle/>
        <a:p>
          <a:r>
            <a:rPr lang="en-US" altLang="zh-TW" dirty="0">
              <a:latin typeface="Times New Roman" panose="02020603050405020304" pitchFamily="18" charset="0"/>
              <a:cs typeface="Times New Roman" panose="02020603050405020304" pitchFamily="18" charset="0"/>
            </a:rPr>
            <a:t>2002-2007</a:t>
          </a:r>
          <a:endParaRPr lang="zh-TW" altLang="en-US" dirty="0">
            <a:latin typeface="Times New Roman" panose="02020603050405020304" pitchFamily="18" charset="0"/>
            <a:cs typeface="Times New Roman" panose="02020603050405020304" pitchFamily="18" charset="0"/>
          </a:endParaRPr>
        </a:p>
      </dgm:t>
    </dgm:pt>
    <dgm:pt modelId="{587C3415-E621-4FD4-BD54-0C915098A331}" type="parTrans" cxnId="{15180B44-BA47-4EC4-8CC1-08411F7C203B}">
      <dgm:prSet/>
      <dgm:spPr/>
      <dgm:t>
        <a:bodyPr/>
        <a:lstStyle/>
        <a:p>
          <a:endParaRPr lang="zh-TW" altLang="en-US"/>
        </a:p>
      </dgm:t>
    </dgm:pt>
    <dgm:pt modelId="{D8A62B57-95DB-486B-AC14-70B58B6306D2}" type="sibTrans" cxnId="{15180B44-BA47-4EC4-8CC1-08411F7C203B}">
      <dgm:prSet/>
      <dgm:spPr/>
      <dgm:t>
        <a:bodyPr/>
        <a:lstStyle/>
        <a:p>
          <a:endParaRPr lang="zh-TW" altLang="en-US"/>
        </a:p>
      </dgm:t>
    </dgm:pt>
    <dgm:pt modelId="{EBD5B303-3910-45F7-AED0-7D7198D68927}">
      <dgm:prSet phldrT="[文字]"/>
      <dgm:spPr/>
      <dgm:t>
        <a:bodyPr/>
        <a:lstStyle/>
        <a:p>
          <a:r>
            <a:rPr lang="zh-TW" altLang="en-US" dirty="0">
              <a:latin typeface="微軟正黑體" panose="020B0604030504040204" pitchFamily="34" charset="-120"/>
              <a:ea typeface="微軟正黑體" panose="020B0604030504040204" pitchFamily="34" charset="-120"/>
            </a:rPr>
            <a:t>經建會推動「照顧服務福利及產業發展方案」</a:t>
          </a:r>
        </a:p>
      </dgm:t>
    </dgm:pt>
    <dgm:pt modelId="{F507A610-9BF2-4027-8869-11C517B1048F}" type="parTrans" cxnId="{F4EE4C60-A196-43B7-A523-1779440567A1}">
      <dgm:prSet/>
      <dgm:spPr/>
      <dgm:t>
        <a:bodyPr/>
        <a:lstStyle/>
        <a:p>
          <a:endParaRPr lang="zh-TW" altLang="en-US"/>
        </a:p>
      </dgm:t>
    </dgm:pt>
    <dgm:pt modelId="{A467282A-8282-43B0-8575-D9D85068AB9C}" type="sibTrans" cxnId="{F4EE4C60-A196-43B7-A523-1779440567A1}">
      <dgm:prSet/>
      <dgm:spPr/>
      <dgm:t>
        <a:bodyPr/>
        <a:lstStyle/>
        <a:p>
          <a:endParaRPr lang="zh-TW" altLang="en-US"/>
        </a:p>
      </dgm:t>
    </dgm:pt>
    <dgm:pt modelId="{66FEEABA-4A18-433A-A7B2-20D3AEC8C9B6}">
      <dgm:prSet/>
      <dgm:spPr/>
      <dgm:t>
        <a:bodyPr/>
        <a:lstStyle/>
        <a:p>
          <a:r>
            <a:rPr lang="en-US" altLang="zh-TW" dirty="0">
              <a:latin typeface="Times New Roman" panose="02020603050405020304" pitchFamily="18" charset="0"/>
              <a:cs typeface="Times New Roman" panose="02020603050405020304" pitchFamily="18" charset="0"/>
            </a:rPr>
            <a:t>2007</a:t>
          </a:r>
          <a:endParaRPr lang="zh-TW" altLang="en-US" dirty="0">
            <a:latin typeface="Times New Roman" panose="02020603050405020304" pitchFamily="18" charset="0"/>
            <a:cs typeface="Times New Roman" panose="02020603050405020304" pitchFamily="18" charset="0"/>
          </a:endParaRPr>
        </a:p>
      </dgm:t>
    </dgm:pt>
    <dgm:pt modelId="{4DC6DD0A-7CF9-41F8-BE3D-0616C0D52E05}" type="parTrans" cxnId="{88E2C05F-0634-404D-849B-38ABC90DB2C4}">
      <dgm:prSet/>
      <dgm:spPr/>
      <dgm:t>
        <a:bodyPr/>
        <a:lstStyle/>
        <a:p>
          <a:endParaRPr lang="zh-TW" altLang="en-US"/>
        </a:p>
      </dgm:t>
    </dgm:pt>
    <dgm:pt modelId="{13B8D01A-8F39-43ED-B1A5-7DAE2AFB377C}" type="sibTrans" cxnId="{88E2C05F-0634-404D-849B-38ABC90DB2C4}">
      <dgm:prSet/>
      <dgm:spPr/>
      <dgm:t>
        <a:bodyPr/>
        <a:lstStyle/>
        <a:p>
          <a:endParaRPr lang="zh-TW" altLang="en-US"/>
        </a:p>
      </dgm:t>
    </dgm:pt>
    <dgm:pt modelId="{26D2DDC8-E11D-4A7A-BE48-6BF98A8EEA6B}">
      <dgm:prSet/>
      <dgm:spPr/>
      <dgm:t>
        <a:bodyPr/>
        <a:lstStyle/>
        <a:p>
          <a:r>
            <a:rPr lang="zh-TW" altLang="en-US" dirty="0">
              <a:latin typeface="微軟正黑體" panose="020B0604030504040204" pitchFamily="34" charset="-120"/>
              <a:ea typeface="微軟正黑體" panose="020B0604030504040204" pitchFamily="34" charset="-120"/>
            </a:rPr>
            <a:t>行政院核定「長期照顧十年計畫」</a:t>
          </a:r>
        </a:p>
      </dgm:t>
    </dgm:pt>
    <dgm:pt modelId="{565DEE70-2379-4063-9ABB-378F20BCD244}" type="parTrans" cxnId="{A09739A7-40A1-47A1-9FC3-3C1228DD6AD9}">
      <dgm:prSet/>
      <dgm:spPr/>
      <dgm:t>
        <a:bodyPr/>
        <a:lstStyle/>
        <a:p>
          <a:endParaRPr lang="zh-TW" altLang="en-US"/>
        </a:p>
      </dgm:t>
    </dgm:pt>
    <dgm:pt modelId="{F4E5C943-304C-4A4E-91D4-C2D90DD89F79}" type="sibTrans" cxnId="{A09739A7-40A1-47A1-9FC3-3C1228DD6AD9}">
      <dgm:prSet/>
      <dgm:spPr/>
      <dgm:t>
        <a:bodyPr/>
        <a:lstStyle/>
        <a:p>
          <a:endParaRPr lang="zh-TW" altLang="en-US"/>
        </a:p>
      </dgm:t>
    </dgm:pt>
    <dgm:pt modelId="{DE1B0C3D-876F-4A6D-AFDD-898B7D35DAE7}">
      <dgm:prSet/>
      <dgm:spPr/>
      <dgm:t>
        <a:bodyPr/>
        <a:lstStyle/>
        <a:p>
          <a:r>
            <a:rPr lang="en-US" altLang="zh-TW" dirty="0">
              <a:latin typeface="Times New Roman" panose="02020603050405020304" pitchFamily="18" charset="0"/>
              <a:cs typeface="Times New Roman" panose="02020603050405020304" pitchFamily="18" charset="0"/>
            </a:rPr>
            <a:t>2015</a:t>
          </a:r>
          <a:endParaRPr lang="zh-TW" altLang="en-US" dirty="0">
            <a:latin typeface="Times New Roman" panose="02020603050405020304" pitchFamily="18" charset="0"/>
            <a:cs typeface="Times New Roman" panose="02020603050405020304" pitchFamily="18" charset="0"/>
          </a:endParaRPr>
        </a:p>
      </dgm:t>
    </dgm:pt>
    <dgm:pt modelId="{E82B48F7-1408-495B-AC04-5559BD308863}" type="parTrans" cxnId="{A731B1E9-1CDA-4CFE-857A-999EC47B94F0}">
      <dgm:prSet/>
      <dgm:spPr/>
      <dgm:t>
        <a:bodyPr/>
        <a:lstStyle/>
        <a:p>
          <a:endParaRPr lang="zh-TW" altLang="en-US"/>
        </a:p>
      </dgm:t>
    </dgm:pt>
    <dgm:pt modelId="{C5106CBC-6CB1-4D9F-BDBC-F530367B8AC6}" type="sibTrans" cxnId="{A731B1E9-1CDA-4CFE-857A-999EC47B94F0}">
      <dgm:prSet/>
      <dgm:spPr/>
      <dgm:t>
        <a:bodyPr/>
        <a:lstStyle/>
        <a:p>
          <a:endParaRPr lang="zh-TW" altLang="en-US"/>
        </a:p>
      </dgm:t>
    </dgm:pt>
    <dgm:pt modelId="{44723138-2203-4C66-88E7-14F5C402FA29}">
      <dgm:prSet/>
      <dgm:spPr/>
      <dgm:t>
        <a:bodyPr/>
        <a:lstStyle/>
        <a:p>
          <a:r>
            <a:rPr lang="zh-TW" altLang="en-US" dirty="0">
              <a:latin typeface="微軟正黑體" panose="020B0604030504040204" pitchFamily="34" charset="-120"/>
              <a:ea typeface="微軟正黑體" panose="020B0604030504040204" pitchFamily="34" charset="-120"/>
            </a:rPr>
            <a:t>長照</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服務網</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及長照</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服務法</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dgm:t>
    </dgm:pt>
    <dgm:pt modelId="{A0EAC95A-AE93-48A1-AA89-198789CCAC64}" type="parTrans" cxnId="{BBC3818B-32F1-461C-B8DB-24760C594947}">
      <dgm:prSet/>
      <dgm:spPr/>
      <dgm:t>
        <a:bodyPr/>
        <a:lstStyle/>
        <a:p>
          <a:endParaRPr lang="zh-TW" altLang="en-US"/>
        </a:p>
      </dgm:t>
    </dgm:pt>
    <dgm:pt modelId="{538B1A31-0218-42CA-9642-87527AD3BAF9}" type="sibTrans" cxnId="{BBC3818B-32F1-461C-B8DB-24760C594947}">
      <dgm:prSet/>
      <dgm:spPr/>
      <dgm:t>
        <a:bodyPr/>
        <a:lstStyle/>
        <a:p>
          <a:endParaRPr lang="zh-TW" altLang="en-US"/>
        </a:p>
      </dgm:t>
    </dgm:pt>
    <dgm:pt modelId="{AD47D4A6-0C8B-414A-9CE9-4B11A27F35AA}">
      <dgm:prSet/>
      <dgm:spPr/>
      <dgm:t>
        <a:bodyPr/>
        <a:lstStyle/>
        <a:p>
          <a:endParaRPr lang="zh-TW" altLang="en-US"/>
        </a:p>
      </dgm:t>
    </dgm:pt>
    <dgm:pt modelId="{A6C0C88B-2D12-4203-8E3A-64FCB8000FE6}" type="parTrans" cxnId="{48C45D91-4591-49AE-BFA1-3D00E04ECE14}">
      <dgm:prSet/>
      <dgm:spPr/>
      <dgm:t>
        <a:bodyPr/>
        <a:lstStyle/>
        <a:p>
          <a:endParaRPr lang="zh-TW" altLang="en-US"/>
        </a:p>
      </dgm:t>
    </dgm:pt>
    <dgm:pt modelId="{E37F2A45-E166-4E19-BCB3-66B239D0DB54}" type="sibTrans" cxnId="{48C45D91-4591-49AE-BFA1-3D00E04ECE14}">
      <dgm:prSet/>
      <dgm:spPr/>
      <dgm:t>
        <a:bodyPr/>
        <a:lstStyle/>
        <a:p>
          <a:endParaRPr lang="zh-TW" altLang="en-US"/>
        </a:p>
      </dgm:t>
    </dgm:pt>
    <dgm:pt modelId="{B2AE9F10-31A5-4535-BDB2-DF197191BE71}">
      <dgm:prSet/>
      <dgm:spPr/>
      <dgm:t>
        <a:bodyPr/>
        <a:lstStyle/>
        <a:p>
          <a:endParaRPr lang="zh-TW" altLang="en-US"/>
        </a:p>
      </dgm:t>
    </dgm:pt>
    <dgm:pt modelId="{C8B0993B-A4E0-41C9-9390-5CBE10071F0E}" type="parTrans" cxnId="{C80D952C-94EC-4643-8556-908990DD086A}">
      <dgm:prSet/>
      <dgm:spPr/>
      <dgm:t>
        <a:bodyPr/>
        <a:lstStyle/>
        <a:p>
          <a:endParaRPr lang="zh-TW" altLang="en-US"/>
        </a:p>
      </dgm:t>
    </dgm:pt>
    <dgm:pt modelId="{78EB7390-964E-4B4E-ADCB-42B872FAF96F}" type="sibTrans" cxnId="{C80D952C-94EC-4643-8556-908990DD086A}">
      <dgm:prSet/>
      <dgm:spPr/>
      <dgm:t>
        <a:bodyPr/>
        <a:lstStyle/>
        <a:p>
          <a:endParaRPr lang="zh-TW" altLang="en-US"/>
        </a:p>
      </dgm:t>
    </dgm:pt>
    <dgm:pt modelId="{ACB95EDE-0FA4-4C72-8809-6CF6C1F0C509}">
      <dgm:prSet/>
      <dgm:spPr/>
      <dgm:t>
        <a:bodyPr/>
        <a:lstStyle/>
        <a:p>
          <a:endParaRPr lang="zh-TW" altLang="en-US"/>
        </a:p>
      </dgm:t>
    </dgm:pt>
    <dgm:pt modelId="{9993B78F-CC5D-4E9B-8BF0-4ED976A02FB6}" type="parTrans" cxnId="{9EF9C57B-2794-46C8-906D-74446CE72E91}">
      <dgm:prSet/>
      <dgm:spPr/>
      <dgm:t>
        <a:bodyPr/>
        <a:lstStyle/>
        <a:p>
          <a:endParaRPr lang="zh-TW" altLang="en-US"/>
        </a:p>
      </dgm:t>
    </dgm:pt>
    <dgm:pt modelId="{CFFAF7E9-F0D3-44A9-8FB4-B7BA7AE13DE6}" type="sibTrans" cxnId="{9EF9C57B-2794-46C8-906D-74446CE72E91}">
      <dgm:prSet/>
      <dgm:spPr/>
      <dgm:t>
        <a:bodyPr/>
        <a:lstStyle/>
        <a:p>
          <a:endParaRPr lang="zh-TW" altLang="en-US"/>
        </a:p>
      </dgm:t>
    </dgm:pt>
    <dgm:pt modelId="{01434246-7053-49CE-9D99-E88DC9E40A20}">
      <dgm:prSet/>
      <dgm:spPr/>
      <dgm:t>
        <a:bodyPr/>
        <a:lstStyle/>
        <a:p>
          <a:endParaRPr lang="zh-TW" altLang="en-US" dirty="0"/>
        </a:p>
      </dgm:t>
    </dgm:pt>
    <dgm:pt modelId="{2452E1D9-7D4F-4C92-948D-BE9E3D1A5C99}" type="parTrans" cxnId="{1EF9AB13-A035-4B8C-B350-B606BB5A58A3}">
      <dgm:prSet/>
      <dgm:spPr/>
      <dgm:t>
        <a:bodyPr/>
        <a:lstStyle/>
        <a:p>
          <a:endParaRPr lang="zh-TW" altLang="en-US"/>
        </a:p>
      </dgm:t>
    </dgm:pt>
    <dgm:pt modelId="{7DFCB8CF-1600-49D6-9D62-B0BAB23FAD38}" type="sibTrans" cxnId="{1EF9AB13-A035-4B8C-B350-B606BB5A58A3}">
      <dgm:prSet/>
      <dgm:spPr/>
      <dgm:t>
        <a:bodyPr/>
        <a:lstStyle/>
        <a:p>
          <a:endParaRPr lang="zh-TW" altLang="en-US"/>
        </a:p>
      </dgm:t>
    </dgm:pt>
    <dgm:pt modelId="{6DE982E6-3E94-47BF-A269-863603C6F6FE}">
      <dgm:prSet/>
      <dgm:spPr/>
      <dgm:t>
        <a:bodyPr/>
        <a:lstStyle/>
        <a:p>
          <a:endParaRPr lang="zh-TW" altLang="zh-TW" dirty="0"/>
        </a:p>
      </dgm:t>
    </dgm:pt>
    <dgm:pt modelId="{B3F9FEF5-D7A1-42F0-8B8B-5D7D6B45469E}" type="parTrans" cxnId="{66E28EEA-E75E-42DB-8579-DC1DDAF621D9}">
      <dgm:prSet/>
      <dgm:spPr/>
      <dgm:t>
        <a:bodyPr/>
        <a:lstStyle/>
        <a:p>
          <a:endParaRPr lang="zh-TW" altLang="en-US"/>
        </a:p>
      </dgm:t>
    </dgm:pt>
    <dgm:pt modelId="{4461C861-8336-45A9-B7EB-3FFC8D0F792D}" type="sibTrans" cxnId="{66E28EEA-E75E-42DB-8579-DC1DDAF621D9}">
      <dgm:prSet/>
      <dgm:spPr/>
      <dgm:t>
        <a:bodyPr/>
        <a:lstStyle/>
        <a:p>
          <a:endParaRPr lang="zh-TW" altLang="en-US"/>
        </a:p>
      </dgm:t>
    </dgm:pt>
    <dgm:pt modelId="{77E64812-B9F4-4C98-85D3-7E740628FFDA}">
      <dgm:prSet/>
      <dgm:spPr/>
      <dgm:t>
        <a:bodyPr/>
        <a:lstStyle/>
        <a:p>
          <a:endParaRPr lang="zh-TW" altLang="en-US"/>
        </a:p>
      </dgm:t>
    </dgm:pt>
    <dgm:pt modelId="{3222F321-57BD-4BA4-9D27-7B23613DC649}" type="parTrans" cxnId="{269D3AE5-A9B3-4F70-BE5A-04B42DC60492}">
      <dgm:prSet/>
      <dgm:spPr/>
      <dgm:t>
        <a:bodyPr/>
        <a:lstStyle/>
        <a:p>
          <a:endParaRPr lang="zh-TW" altLang="en-US"/>
        </a:p>
      </dgm:t>
    </dgm:pt>
    <dgm:pt modelId="{C24692DB-C922-4BB4-B30D-7D0BA7AF631D}" type="sibTrans" cxnId="{269D3AE5-A9B3-4F70-BE5A-04B42DC60492}">
      <dgm:prSet/>
      <dgm:spPr/>
      <dgm:t>
        <a:bodyPr/>
        <a:lstStyle/>
        <a:p>
          <a:endParaRPr lang="zh-TW" altLang="en-US"/>
        </a:p>
      </dgm:t>
    </dgm:pt>
    <dgm:pt modelId="{2EC919FD-3CC0-48F9-8678-BEB5BBC21BE5}">
      <dgm:prSet/>
      <dgm:spPr/>
      <dgm:t>
        <a:bodyPr/>
        <a:lstStyle/>
        <a:p>
          <a:endParaRPr lang="zh-TW" altLang="en-US"/>
        </a:p>
      </dgm:t>
    </dgm:pt>
    <dgm:pt modelId="{060D8295-19B4-4375-8F15-0D1544E869C6}" type="parTrans" cxnId="{30143861-0980-415F-84E1-65B312D317CF}">
      <dgm:prSet/>
      <dgm:spPr/>
      <dgm:t>
        <a:bodyPr/>
        <a:lstStyle/>
        <a:p>
          <a:endParaRPr lang="zh-TW" altLang="en-US"/>
        </a:p>
      </dgm:t>
    </dgm:pt>
    <dgm:pt modelId="{ADC0BE9E-1A05-4503-A463-6D5436DAEFDB}" type="sibTrans" cxnId="{30143861-0980-415F-84E1-65B312D317CF}">
      <dgm:prSet/>
      <dgm:spPr/>
      <dgm:t>
        <a:bodyPr/>
        <a:lstStyle/>
        <a:p>
          <a:endParaRPr lang="zh-TW" altLang="en-US"/>
        </a:p>
      </dgm:t>
    </dgm:pt>
    <dgm:pt modelId="{4A167A98-ACA1-4F98-AC6E-FC50C7A5AE01}" type="pres">
      <dgm:prSet presAssocID="{AA133851-CE4A-45F7-846B-87E501A99719}" presName="Name0" presStyleCnt="0">
        <dgm:presLayoutVars>
          <dgm:chMax val="5"/>
          <dgm:chPref val="5"/>
          <dgm:dir/>
          <dgm:animLvl val="lvl"/>
        </dgm:presLayoutVars>
      </dgm:prSet>
      <dgm:spPr/>
      <dgm:t>
        <a:bodyPr/>
        <a:lstStyle/>
        <a:p>
          <a:endParaRPr lang="zh-TW" altLang="en-US"/>
        </a:p>
      </dgm:t>
    </dgm:pt>
    <dgm:pt modelId="{B3A3C60E-9B61-4536-A02E-BCC5D4B11D44}" type="pres">
      <dgm:prSet presAssocID="{7C454E76-1773-4096-8D5E-3EDDBBE0A888}" presName="parentText1" presStyleLbl="node1" presStyleIdx="0" presStyleCnt="5">
        <dgm:presLayoutVars>
          <dgm:chMax/>
          <dgm:chPref val="3"/>
          <dgm:bulletEnabled val="1"/>
        </dgm:presLayoutVars>
      </dgm:prSet>
      <dgm:spPr/>
      <dgm:t>
        <a:bodyPr/>
        <a:lstStyle/>
        <a:p>
          <a:endParaRPr lang="zh-TW" altLang="en-US"/>
        </a:p>
      </dgm:t>
    </dgm:pt>
    <dgm:pt modelId="{71532B57-CFB9-45B3-B469-E6FAD3B94ED8}" type="pres">
      <dgm:prSet presAssocID="{7C454E76-1773-4096-8D5E-3EDDBBE0A888}" presName="childText1" presStyleLbl="solidAlignAcc1" presStyleIdx="0" presStyleCnt="5">
        <dgm:presLayoutVars>
          <dgm:chMax val="0"/>
          <dgm:chPref val="0"/>
          <dgm:bulletEnabled val="1"/>
        </dgm:presLayoutVars>
      </dgm:prSet>
      <dgm:spPr/>
      <dgm:t>
        <a:bodyPr/>
        <a:lstStyle/>
        <a:p>
          <a:endParaRPr lang="zh-TW" altLang="en-US"/>
        </a:p>
      </dgm:t>
    </dgm:pt>
    <dgm:pt modelId="{F74CD4DA-AD54-42CA-B801-78D48DB40D87}" type="pres">
      <dgm:prSet presAssocID="{80C7A3A0-4CC7-4666-B328-1E680A829546}" presName="parentText2" presStyleLbl="node1" presStyleIdx="1" presStyleCnt="5">
        <dgm:presLayoutVars>
          <dgm:chMax/>
          <dgm:chPref val="3"/>
          <dgm:bulletEnabled val="1"/>
        </dgm:presLayoutVars>
      </dgm:prSet>
      <dgm:spPr/>
      <dgm:t>
        <a:bodyPr/>
        <a:lstStyle/>
        <a:p>
          <a:endParaRPr lang="zh-TW" altLang="en-US"/>
        </a:p>
      </dgm:t>
    </dgm:pt>
    <dgm:pt modelId="{D2DC6E4C-630C-4520-83FE-8574B9F6A26F}" type="pres">
      <dgm:prSet presAssocID="{80C7A3A0-4CC7-4666-B328-1E680A829546}" presName="childText2" presStyleLbl="solidAlignAcc1" presStyleIdx="1" presStyleCnt="5">
        <dgm:presLayoutVars>
          <dgm:chMax val="0"/>
          <dgm:chPref val="0"/>
          <dgm:bulletEnabled val="1"/>
        </dgm:presLayoutVars>
      </dgm:prSet>
      <dgm:spPr/>
      <dgm:t>
        <a:bodyPr/>
        <a:lstStyle/>
        <a:p>
          <a:endParaRPr lang="zh-TW" altLang="en-US"/>
        </a:p>
      </dgm:t>
    </dgm:pt>
    <dgm:pt modelId="{91F07231-1964-4EBE-BF72-E23EB1EB0E92}" type="pres">
      <dgm:prSet presAssocID="{EFF3318E-2557-482D-BF07-52D53BC81B22}" presName="parentText3" presStyleLbl="node1" presStyleIdx="2" presStyleCnt="5">
        <dgm:presLayoutVars>
          <dgm:chMax/>
          <dgm:chPref val="3"/>
          <dgm:bulletEnabled val="1"/>
        </dgm:presLayoutVars>
      </dgm:prSet>
      <dgm:spPr/>
      <dgm:t>
        <a:bodyPr/>
        <a:lstStyle/>
        <a:p>
          <a:endParaRPr lang="zh-TW" altLang="en-US"/>
        </a:p>
      </dgm:t>
    </dgm:pt>
    <dgm:pt modelId="{D41F0826-9904-4122-BA48-B7B73CE67C91}" type="pres">
      <dgm:prSet presAssocID="{EFF3318E-2557-482D-BF07-52D53BC81B22}" presName="childText3" presStyleLbl="solidAlignAcc1" presStyleIdx="2" presStyleCnt="5">
        <dgm:presLayoutVars>
          <dgm:chMax val="0"/>
          <dgm:chPref val="0"/>
          <dgm:bulletEnabled val="1"/>
        </dgm:presLayoutVars>
      </dgm:prSet>
      <dgm:spPr/>
      <dgm:t>
        <a:bodyPr/>
        <a:lstStyle/>
        <a:p>
          <a:endParaRPr lang="zh-TW" altLang="en-US"/>
        </a:p>
      </dgm:t>
    </dgm:pt>
    <dgm:pt modelId="{C1982CDF-9D21-42A5-90DD-0C8494BF39C5}" type="pres">
      <dgm:prSet presAssocID="{66FEEABA-4A18-433A-A7B2-20D3AEC8C9B6}" presName="parentText4" presStyleLbl="node1" presStyleIdx="3" presStyleCnt="5">
        <dgm:presLayoutVars>
          <dgm:chMax/>
          <dgm:chPref val="3"/>
          <dgm:bulletEnabled val="1"/>
        </dgm:presLayoutVars>
      </dgm:prSet>
      <dgm:spPr/>
      <dgm:t>
        <a:bodyPr/>
        <a:lstStyle/>
        <a:p>
          <a:endParaRPr lang="zh-TW" altLang="en-US"/>
        </a:p>
      </dgm:t>
    </dgm:pt>
    <dgm:pt modelId="{B6527606-E48B-4A30-9661-0ED69534200A}" type="pres">
      <dgm:prSet presAssocID="{66FEEABA-4A18-433A-A7B2-20D3AEC8C9B6}" presName="childText4" presStyleLbl="solidAlignAcc1" presStyleIdx="3" presStyleCnt="5">
        <dgm:presLayoutVars>
          <dgm:chMax val="0"/>
          <dgm:chPref val="0"/>
          <dgm:bulletEnabled val="1"/>
        </dgm:presLayoutVars>
      </dgm:prSet>
      <dgm:spPr/>
      <dgm:t>
        <a:bodyPr/>
        <a:lstStyle/>
        <a:p>
          <a:endParaRPr lang="zh-TW" altLang="en-US"/>
        </a:p>
      </dgm:t>
    </dgm:pt>
    <dgm:pt modelId="{FF853F6A-0852-49C1-80BF-029DCD2D7392}" type="pres">
      <dgm:prSet presAssocID="{DE1B0C3D-876F-4A6D-AFDD-898B7D35DAE7}" presName="parentText5" presStyleLbl="node1" presStyleIdx="4" presStyleCnt="5">
        <dgm:presLayoutVars>
          <dgm:chMax/>
          <dgm:chPref val="3"/>
          <dgm:bulletEnabled val="1"/>
        </dgm:presLayoutVars>
      </dgm:prSet>
      <dgm:spPr/>
      <dgm:t>
        <a:bodyPr/>
        <a:lstStyle/>
        <a:p>
          <a:endParaRPr lang="zh-TW" altLang="en-US"/>
        </a:p>
      </dgm:t>
    </dgm:pt>
    <dgm:pt modelId="{2CFC23A3-0FCB-4DEA-B5B9-620960FBC181}" type="pres">
      <dgm:prSet presAssocID="{DE1B0C3D-876F-4A6D-AFDD-898B7D35DAE7}" presName="childText5" presStyleLbl="solidAlignAcc1" presStyleIdx="4" presStyleCnt="5">
        <dgm:presLayoutVars>
          <dgm:chMax val="0"/>
          <dgm:chPref val="0"/>
          <dgm:bulletEnabled val="1"/>
        </dgm:presLayoutVars>
      </dgm:prSet>
      <dgm:spPr/>
      <dgm:t>
        <a:bodyPr/>
        <a:lstStyle/>
        <a:p>
          <a:endParaRPr lang="zh-TW" altLang="en-US"/>
        </a:p>
      </dgm:t>
    </dgm:pt>
  </dgm:ptLst>
  <dgm:cxnLst>
    <dgm:cxn modelId="{88E2C05F-0634-404D-849B-38ABC90DB2C4}" srcId="{AA133851-CE4A-45F7-846B-87E501A99719}" destId="{66FEEABA-4A18-433A-A7B2-20D3AEC8C9B6}" srcOrd="3" destOrd="0" parTransId="{4DC6DD0A-7CF9-41F8-BE3D-0616C0D52E05}" sibTransId="{13B8D01A-8F39-43ED-B1A5-7DAE2AFB377C}"/>
    <dgm:cxn modelId="{5BA2898D-C757-4B35-A415-44957A7DA980}" type="presOf" srcId="{7C454E76-1773-4096-8D5E-3EDDBBE0A888}" destId="{B3A3C60E-9B61-4536-A02E-BCC5D4B11D44}" srcOrd="0" destOrd="0" presId="urn:microsoft.com/office/officeart/2009/3/layout/IncreasingArrowsProcess"/>
    <dgm:cxn modelId="{1EF9AB13-A035-4B8C-B350-B606BB5A58A3}" srcId="{AA133851-CE4A-45F7-846B-87E501A99719}" destId="{01434246-7053-49CE-9D99-E88DC9E40A20}" srcOrd="9" destOrd="0" parTransId="{2452E1D9-7D4F-4C92-948D-BE9E3D1A5C99}" sibTransId="{7DFCB8CF-1600-49D6-9D62-B0BAB23FAD38}"/>
    <dgm:cxn modelId="{C80D952C-94EC-4643-8556-908990DD086A}" srcId="{AA133851-CE4A-45F7-846B-87E501A99719}" destId="{B2AE9F10-31A5-4535-BDB2-DF197191BE71}" srcOrd="11" destOrd="0" parTransId="{C8B0993B-A4E0-41C9-9390-5CBE10071F0E}" sibTransId="{78EB7390-964E-4B4E-ADCB-42B872FAF96F}"/>
    <dgm:cxn modelId="{3D1C7B70-AC23-45CE-BD4B-F5FA8EB191F0}" type="presOf" srcId="{80C7A3A0-4CC7-4666-B328-1E680A829546}" destId="{F74CD4DA-AD54-42CA-B801-78D48DB40D87}" srcOrd="0" destOrd="0" presId="urn:microsoft.com/office/officeart/2009/3/layout/IncreasingArrowsProcess"/>
    <dgm:cxn modelId="{269D3AE5-A9B3-4F70-BE5A-04B42DC60492}" srcId="{AA133851-CE4A-45F7-846B-87E501A99719}" destId="{77E64812-B9F4-4C98-85D3-7E740628FFDA}" srcOrd="8" destOrd="0" parTransId="{3222F321-57BD-4BA4-9D27-7B23613DC649}" sibTransId="{C24692DB-C922-4BB4-B30D-7D0BA7AF631D}"/>
    <dgm:cxn modelId="{28954405-B9AE-4159-939C-9581516F414D}" srcId="{AA133851-CE4A-45F7-846B-87E501A99719}" destId="{80C7A3A0-4CC7-4666-B328-1E680A829546}" srcOrd="1" destOrd="0" parTransId="{6267E04E-7E69-44E8-A474-6B7A3C97419F}" sibTransId="{F96AB745-40C2-44DF-B26D-A114FDB493D3}"/>
    <dgm:cxn modelId="{15180B44-BA47-4EC4-8CC1-08411F7C203B}" srcId="{AA133851-CE4A-45F7-846B-87E501A99719}" destId="{EFF3318E-2557-482D-BF07-52D53BC81B22}" srcOrd="2" destOrd="0" parTransId="{587C3415-E621-4FD4-BD54-0C915098A331}" sibTransId="{D8A62B57-95DB-486B-AC14-70B58B6306D2}"/>
    <dgm:cxn modelId="{F4EE4C60-A196-43B7-A523-1779440567A1}" srcId="{EFF3318E-2557-482D-BF07-52D53BC81B22}" destId="{EBD5B303-3910-45F7-AED0-7D7198D68927}" srcOrd="0" destOrd="0" parTransId="{F507A610-9BF2-4027-8869-11C517B1048F}" sibTransId="{A467282A-8282-43B0-8575-D9D85068AB9C}"/>
    <dgm:cxn modelId="{9EF9C57B-2794-46C8-906D-74446CE72E91}" srcId="{AA133851-CE4A-45F7-846B-87E501A99719}" destId="{ACB95EDE-0FA4-4C72-8809-6CF6C1F0C509}" srcOrd="10" destOrd="0" parTransId="{9993B78F-CC5D-4E9B-8BF0-4ED976A02FB6}" sibTransId="{CFFAF7E9-F0D3-44A9-8FB4-B7BA7AE13DE6}"/>
    <dgm:cxn modelId="{A09739A7-40A1-47A1-9FC3-3C1228DD6AD9}" srcId="{66FEEABA-4A18-433A-A7B2-20D3AEC8C9B6}" destId="{26D2DDC8-E11D-4A7A-BE48-6BF98A8EEA6B}" srcOrd="0" destOrd="0" parTransId="{565DEE70-2379-4063-9ABB-378F20BCD244}" sibTransId="{F4E5C943-304C-4A4E-91D4-C2D90DD89F79}"/>
    <dgm:cxn modelId="{D707E670-DB6D-4E40-97BF-09F01A427A89}" type="presOf" srcId="{AA133851-CE4A-45F7-846B-87E501A99719}" destId="{4A167A98-ACA1-4F98-AC6E-FC50C7A5AE01}" srcOrd="0" destOrd="0" presId="urn:microsoft.com/office/officeart/2009/3/layout/IncreasingArrowsProcess"/>
    <dgm:cxn modelId="{BBC3818B-32F1-461C-B8DB-24760C594947}" srcId="{DE1B0C3D-876F-4A6D-AFDD-898B7D35DAE7}" destId="{44723138-2203-4C66-88E7-14F5C402FA29}" srcOrd="0" destOrd="0" parTransId="{A0EAC95A-AE93-48A1-AA89-198789CCAC64}" sibTransId="{538B1A31-0218-42CA-9642-87527AD3BAF9}"/>
    <dgm:cxn modelId="{30143861-0980-415F-84E1-65B312D317CF}" srcId="{AA133851-CE4A-45F7-846B-87E501A99719}" destId="{2EC919FD-3CC0-48F9-8678-BEB5BBC21BE5}" srcOrd="5" destOrd="0" parTransId="{060D8295-19B4-4375-8F15-0D1544E869C6}" sibTransId="{ADC0BE9E-1A05-4503-A463-6D5436DAEFDB}"/>
    <dgm:cxn modelId="{DC6169E8-A2B5-4BF3-8CC9-4BCCED8D7973}" type="presOf" srcId="{5E1B5A21-65A9-4B53-9D0A-B37BB6241CD8}" destId="{D2DC6E4C-630C-4520-83FE-8574B9F6A26F}" srcOrd="0" destOrd="0" presId="urn:microsoft.com/office/officeart/2009/3/layout/IncreasingArrowsProcess"/>
    <dgm:cxn modelId="{9FB21FDD-F76B-4BDD-BABA-CD827055ECD3}" type="presOf" srcId="{EFF3318E-2557-482D-BF07-52D53BC81B22}" destId="{91F07231-1964-4EBE-BF72-E23EB1EB0E92}" srcOrd="0" destOrd="0" presId="urn:microsoft.com/office/officeart/2009/3/layout/IncreasingArrowsProcess"/>
    <dgm:cxn modelId="{A731B1E9-1CDA-4CFE-857A-999EC47B94F0}" srcId="{AA133851-CE4A-45F7-846B-87E501A99719}" destId="{DE1B0C3D-876F-4A6D-AFDD-898B7D35DAE7}" srcOrd="4" destOrd="0" parTransId="{E82B48F7-1408-495B-AC04-5559BD308863}" sibTransId="{C5106CBC-6CB1-4D9F-BDBC-F530367B8AC6}"/>
    <dgm:cxn modelId="{19487AE5-3BD1-493C-93E2-DFF2FEA4BE54}" type="presOf" srcId="{EBD5B303-3910-45F7-AED0-7D7198D68927}" destId="{D41F0826-9904-4122-BA48-B7B73CE67C91}" srcOrd="0" destOrd="0" presId="urn:microsoft.com/office/officeart/2009/3/layout/IncreasingArrowsProcess"/>
    <dgm:cxn modelId="{68605A0E-CFC5-4FCE-A375-CF03DB6631B2}" srcId="{7C454E76-1773-4096-8D5E-3EDDBBE0A888}" destId="{C00914BD-3B7B-4128-A169-D16AB381BC77}" srcOrd="0" destOrd="0" parTransId="{0775F226-5A80-42E1-A128-DB5D814EB495}" sibTransId="{56BB88F4-EC0A-4F84-BA5D-BA542A34E709}"/>
    <dgm:cxn modelId="{7713700D-822F-4CC6-B5C3-3BF1F1EC6C9B}" type="presOf" srcId="{26D2DDC8-E11D-4A7A-BE48-6BF98A8EEA6B}" destId="{B6527606-E48B-4A30-9661-0ED69534200A}" srcOrd="0" destOrd="0" presId="urn:microsoft.com/office/officeart/2009/3/layout/IncreasingArrowsProcess"/>
    <dgm:cxn modelId="{7A812CC4-2C9A-4616-A33F-A077ED1C4FAD}" srcId="{80C7A3A0-4CC7-4666-B328-1E680A829546}" destId="{5E1B5A21-65A9-4B53-9D0A-B37BB6241CD8}" srcOrd="0" destOrd="0" parTransId="{86614353-3B5B-4959-947A-286D312FECB2}" sibTransId="{4A9210AF-EDDD-42AF-834B-66C729D250FA}"/>
    <dgm:cxn modelId="{386AC396-7294-4BEB-B64D-0BD14F270CE0}" type="presOf" srcId="{44723138-2203-4C66-88E7-14F5C402FA29}" destId="{2CFC23A3-0FCB-4DEA-B5B9-620960FBC181}" srcOrd="0" destOrd="0" presId="urn:microsoft.com/office/officeart/2009/3/layout/IncreasingArrowsProcess"/>
    <dgm:cxn modelId="{48C45D91-4591-49AE-BFA1-3D00E04ECE14}" srcId="{AA133851-CE4A-45F7-846B-87E501A99719}" destId="{AD47D4A6-0C8B-414A-9CE9-4B11A27F35AA}" srcOrd="6" destOrd="0" parTransId="{A6C0C88B-2D12-4203-8E3A-64FCB8000FE6}" sibTransId="{E37F2A45-E166-4E19-BCB3-66B239D0DB54}"/>
    <dgm:cxn modelId="{07E066DB-9079-499A-9CA5-2FEEF2164A52}" type="presOf" srcId="{C00914BD-3B7B-4128-A169-D16AB381BC77}" destId="{71532B57-CFB9-45B3-B469-E6FAD3B94ED8}" srcOrd="0" destOrd="0" presId="urn:microsoft.com/office/officeart/2009/3/layout/IncreasingArrowsProcess"/>
    <dgm:cxn modelId="{66E28EEA-E75E-42DB-8579-DC1DDAF621D9}" srcId="{AA133851-CE4A-45F7-846B-87E501A99719}" destId="{6DE982E6-3E94-47BF-A269-863603C6F6FE}" srcOrd="7" destOrd="0" parTransId="{B3F9FEF5-D7A1-42F0-8B8B-5D7D6B45469E}" sibTransId="{4461C861-8336-45A9-B7EB-3FFC8D0F792D}"/>
    <dgm:cxn modelId="{06B4B84F-3D3B-4EFF-9B97-1BA8D639D4DA}" type="presOf" srcId="{66FEEABA-4A18-433A-A7B2-20D3AEC8C9B6}" destId="{C1982CDF-9D21-42A5-90DD-0C8494BF39C5}" srcOrd="0" destOrd="0" presId="urn:microsoft.com/office/officeart/2009/3/layout/IncreasingArrowsProcess"/>
    <dgm:cxn modelId="{9BA7555D-9556-4F20-A3C7-8733FA9A3A0A}" type="presOf" srcId="{DE1B0C3D-876F-4A6D-AFDD-898B7D35DAE7}" destId="{FF853F6A-0852-49C1-80BF-029DCD2D7392}" srcOrd="0" destOrd="0" presId="urn:microsoft.com/office/officeart/2009/3/layout/IncreasingArrowsProcess"/>
    <dgm:cxn modelId="{BF6CC7F4-C52D-4F8B-AF30-6CBC6B8324BB}" srcId="{AA133851-CE4A-45F7-846B-87E501A99719}" destId="{7C454E76-1773-4096-8D5E-3EDDBBE0A888}" srcOrd="0" destOrd="0" parTransId="{DC4D061D-EA37-40E1-9E75-843756376177}" sibTransId="{B7830581-89E7-4949-B5EF-364C80629C9F}"/>
    <dgm:cxn modelId="{56A4E2AE-DA6C-4931-A66D-913CE07A450E}" type="presParOf" srcId="{4A167A98-ACA1-4F98-AC6E-FC50C7A5AE01}" destId="{B3A3C60E-9B61-4536-A02E-BCC5D4B11D44}" srcOrd="0" destOrd="0" presId="urn:microsoft.com/office/officeart/2009/3/layout/IncreasingArrowsProcess"/>
    <dgm:cxn modelId="{B490D819-2F95-4163-A78A-E75E364684E1}" type="presParOf" srcId="{4A167A98-ACA1-4F98-AC6E-FC50C7A5AE01}" destId="{71532B57-CFB9-45B3-B469-E6FAD3B94ED8}" srcOrd="1" destOrd="0" presId="urn:microsoft.com/office/officeart/2009/3/layout/IncreasingArrowsProcess"/>
    <dgm:cxn modelId="{60FCE2D7-B8FB-4879-927D-5E004CB1709B}" type="presParOf" srcId="{4A167A98-ACA1-4F98-AC6E-FC50C7A5AE01}" destId="{F74CD4DA-AD54-42CA-B801-78D48DB40D87}" srcOrd="2" destOrd="0" presId="urn:microsoft.com/office/officeart/2009/3/layout/IncreasingArrowsProcess"/>
    <dgm:cxn modelId="{DCE77280-CE4A-4E58-B505-4F11457022F0}" type="presParOf" srcId="{4A167A98-ACA1-4F98-AC6E-FC50C7A5AE01}" destId="{D2DC6E4C-630C-4520-83FE-8574B9F6A26F}" srcOrd="3" destOrd="0" presId="urn:microsoft.com/office/officeart/2009/3/layout/IncreasingArrowsProcess"/>
    <dgm:cxn modelId="{5CC70AE3-7E33-482E-9548-57EFA09C5794}" type="presParOf" srcId="{4A167A98-ACA1-4F98-AC6E-FC50C7A5AE01}" destId="{91F07231-1964-4EBE-BF72-E23EB1EB0E92}" srcOrd="4" destOrd="0" presId="urn:microsoft.com/office/officeart/2009/3/layout/IncreasingArrowsProcess"/>
    <dgm:cxn modelId="{DDC6056D-755E-4E08-9C43-0308A0CCE746}" type="presParOf" srcId="{4A167A98-ACA1-4F98-AC6E-FC50C7A5AE01}" destId="{D41F0826-9904-4122-BA48-B7B73CE67C91}" srcOrd="5" destOrd="0" presId="urn:microsoft.com/office/officeart/2009/3/layout/IncreasingArrowsProcess"/>
    <dgm:cxn modelId="{ECE6C542-2339-4DE6-8BC5-1FC559C085DF}" type="presParOf" srcId="{4A167A98-ACA1-4F98-AC6E-FC50C7A5AE01}" destId="{C1982CDF-9D21-42A5-90DD-0C8494BF39C5}" srcOrd="6" destOrd="0" presId="urn:microsoft.com/office/officeart/2009/3/layout/IncreasingArrowsProcess"/>
    <dgm:cxn modelId="{ADEBE5A1-9614-4072-BCED-2CF6D9A30AD5}" type="presParOf" srcId="{4A167A98-ACA1-4F98-AC6E-FC50C7A5AE01}" destId="{B6527606-E48B-4A30-9661-0ED69534200A}" srcOrd="7" destOrd="0" presId="urn:microsoft.com/office/officeart/2009/3/layout/IncreasingArrowsProcess"/>
    <dgm:cxn modelId="{3FDB5BB8-4BAB-4519-9F49-1A294376490A}" type="presParOf" srcId="{4A167A98-ACA1-4F98-AC6E-FC50C7A5AE01}" destId="{FF853F6A-0852-49C1-80BF-029DCD2D7392}" srcOrd="8" destOrd="0" presId="urn:microsoft.com/office/officeart/2009/3/layout/IncreasingArrowsProcess"/>
    <dgm:cxn modelId="{AAC69A6D-7C98-4B18-BECE-84205BC4E90C}" type="presParOf" srcId="{4A167A98-ACA1-4F98-AC6E-FC50C7A5AE01}" destId="{2CFC23A3-0FCB-4DEA-B5B9-620960FBC181}"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3C60E-9B61-4536-A02E-BCC5D4B11D44}">
      <dsp:nvSpPr>
        <dsp:cNvPr id="0" name=""/>
        <dsp:cNvSpPr/>
      </dsp:nvSpPr>
      <dsp:spPr>
        <a:xfrm>
          <a:off x="0" y="529852"/>
          <a:ext cx="9036496" cy="1314159"/>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8623" numCol="1" spcCol="1270" anchor="ctr" anchorCtr="0">
          <a:noAutofit/>
        </a:bodyPr>
        <a:lstStyle/>
        <a:p>
          <a:pPr lvl="0" algn="l" defTabSz="1155700">
            <a:lnSpc>
              <a:spcPct val="90000"/>
            </a:lnSpc>
            <a:spcBef>
              <a:spcPct val="0"/>
            </a:spcBef>
            <a:spcAft>
              <a:spcPct val="35000"/>
            </a:spcAft>
          </a:pPr>
          <a:r>
            <a:rPr lang="en-US" altLang="zh-TW" sz="2600" kern="1200" dirty="0">
              <a:latin typeface="Times New Roman" panose="02020603050405020304" pitchFamily="18" charset="0"/>
              <a:cs typeface="Times New Roman" panose="02020603050405020304" pitchFamily="18" charset="0"/>
            </a:rPr>
            <a:t>1998</a:t>
          </a:r>
          <a:endParaRPr lang="zh-TW" altLang="en-US" sz="2600" kern="1200" dirty="0">
            <a:latin typeface="Times New Roman" panose="02020603050405020304" pitchFamily="18" charset="0"/>
            <a:cs typeface="Times New Roman" panose="02020603050405020304" pitchFamily="18" charset="0"/>
          </a:endParaRPr>
        </a:p>
      </dsp:txBody>
      <dsp:txXfrm>
        <a:off x="0" y="858392"/>
        <a:ext cx="8707956" cy="657079"/>
      </dsp:txXfrm>
    </dsp:sp>
    <dsp:sp modelId="{71532B57-CFB9-45B3-B469-E6FAD3B94ED8}">
      <dsp:nvSpPr>
        <dsp:cNvPr id="0" name=""/>
        <dsp:cNvSpPr/>
      </dsp:nvSpPr>
      <dsp:spPr>
        <a:xfrm>
          <a:off x="0" y="1541562"/>
          <a:ext cx="1670125" cy="2413008"/>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行政院核定「加強老人安養服務方案」</a:t>
          </a:r>
          <a:endParaRPr lang="en-US" altLang="zh-TW" sz="1700" kern="1200" dirty="0">
            <a:latin typeface="微軟正黑體" panose="020B0604030504040204" pitchFamily="34" charset="-120"/>
            <a:ea typeface="微軟正黑體" panose="020B0604030504040204" pitchFamily="34" charset="-120"/>
          </a:endParaRPr>
        </a:p>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行政院衛生署通過「</a:t>
          </a:r>
          <a:r>
            <a:rPr lang="zh-TW" altLang="zh-TW" sz="1700" kern="1200" dirty="0">
              <a:latin typeface="微軟正黑體" panose="020B0604030504040204" pitchFamily="34" charset="-120"/>
              <a:ea typeface="微軟正黑體" panose="020B0604030504040204" pitchFamily="34" charset="-120"/>
            </a:rPr>
            <a:t>老人長期照護三年計畫</a:t>
          </a:r>
          <a:endParaRPr lang="zh-TW" altLang="en-US" sz="1700" kern="1200" dirty="0">
            <a:latin typeface="微軟正黑體" panose="020B0604030504040204" pitchFamily="34" charset="-120"/>
            <a:ea typeface="微軟正黑體" panose="020B0604030504040204" pitchFamily="34" charset="-120"/>
          </a:endParaRPr>
        </a:p>
      </dsp:txBody>
      <dsp:txXfrm>
        <a:off x="0" y="1541562"/>
        <a:ext cx="1670125" cy="2413008"/>
      </dsp:txXfrm>
    </dsp:sp>
    <dsp:sp modelId="{F74CD4DA-AD54-42CA-B801-78D48DB40D87}">
      <dsp:nvSpPr>
        <dsp:cNvPr id="0" name=""/>
        <dsp:cNvSpPr/>
      </dsp:nvSpPr>
      <dsp:spPr>
        <a:xfrm>
          <a:off x="1669944" y="968074"/>
          <a:ext cx="7366551" cy="1314159"/>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8623" numCol="1" spcCol="1270" anchor="ctr" anchorCtr="0">
          <a:noAutofit/>
        </a:bodyPr>
        <a:lstStyle/>
        <a:p>
          <a:pPr lvl="0" algn="l" defTabSz="1155700">
            <a:lnSpc>
              <a:spcPct val="90000"/>
            </a:lnSpc>
            <a:spcBef>
              <a:spcPct val="0"/>
            </a:spcBef>
            <a:spcAft>
              <a:spcPct val="35000"/>
            </a:spcAft>
          </a:pPr>
          <a:r>
            <a:rPr lang="en-US" altLang="zh-TW" sz="2600" kern="1200" dirty="0">
              <a:latin typeface="Times New Roman" panose="02020603050405020304" pitchFamily="18" charset="0"/>
              <a:cs typeface="Times New Roman" panose="02020603050405020304" pitchFamily="18" charset="0"/>
            </a:rPr>
            <a:t>2000-2003</a:t>
          </a:r>
          <a:endParaRPr lang="zh-TW" altLang="en-US" sz="2600" kern="1200" dirty="0">
            <a:latin typeface="Times New Roman" panose="02020603050405020304" pitchFamily="18" charset="0"/>
            <a:cs typeface="Times New Roman" panose="02020603050405020304" pitchFamily="18" charset="0"/>
          </a:endParaRPr>
        </a:p>
      </dsp:txBody>
      <dsp:txXfrm>
        <a:off x="1669944" y="1296614"/>
        <a:ext cx="7038011" cy="657079"/>
      </dsp:txXfrm>
    </dsp:sp>
    <dsp:sp modelId="{D2DC6E4C-630C-4520-83FE-8574B9F6A26F}">
      <dsp:nvSpPr>
        <dsp:cNvPr id="0" name=""/>
        <dsp:cNvSpPr/>
      </dsp:nvSpPr>
      <dsp:spPr>
        <a:xfrm>
          <a:off x="1669944" y="1979784"/>
          <a:ext cx="1670125" cy="241300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行政院核定「建構長期照顧體系先導計畫」</a:t>
          </a:r>
        </a:p>
      </dsp:txBody>
      <dsp:txXfrm>
        <a:off x="1669944" y="1979784"/>
        <a:ext cx="1670125" cy="2413008"/>
      </dsp:txXfrm>
    </dsp:sp>
    <dsp:sp modelId="{91F07231-1964-4EBE-BF72-E23EB1EB0E92}">
      <dsp:nvSpPr>
        <dsp:cNvPr id="0" name=""/>
        <dsp:cNvSpPr/>
      </dsp:nvSpPr>
      <dsp:spPr>
        <a:xfrm>
          <a:off x="3339888" y="1406296"/>
          <a:ext cx="5696607" cy="1314159"/>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8623" numCol="1" spcCol="1270" anchor="ctr" anchorCtr="0">
          <a:noAutofit/>
        </a:bodyPr>
        <a:lstStyle/>
        <a:p>
          <a:pPr lvl="0" algn="l" defTabSz="1155700">
            <a:lnSpc>
              <a:spcPct val="90000"/>
            </a:lnSpc>
            <a:spcBef>
              <a:spcPct val="0"/>
            </a:spcBef>
            <a:spcAft>
              <a:spcPct val="35000"/>
            </a:spcAft>
          </a:pPr>
          <a:r>
            <a:rPr lang="en-US" altLang="zh-TW" sz="2600" kern="1200" dirty="0">
              <a:latin typeface="Times New Roman" panose="02020603050405020304" pitchFamily="18" charset="0"/>
              <a:cs typeface="Times New Roman" panose="02020603050405020304" pitchFamily="18" charset="0"/>
            </a:rPr>
            <a:t>2002-2007</a:t>
          </a:r>
          <a:endParaRPr lang="zh-TW" altLang="en-US" sz="2600" kern="1200" dirty="0">
            <a:latin typeface="Times New Roman" panose="02020603050405020304" pitchFamily="18" charset="0"/>
            <a:cs typeface="Times New Roman" panose="02020603050405020304" pitchFamily="18" charset="0"/>
          </a:endParaRPr>
        </a:p>
      </dsp:txBody>
      <dsp:txXfrm>
        <a:off x="3339888" y="1734836"/>
        <a:ext cx="5368067" cy="657079"/>
      </dsp:txXfrm>
    </dsp:sp>
    <dsp:sp modelId="{D41F0826-9904-4122-BA48-B7B73CE67C91}">
      <dsp:nvSpPr>
        <dsp:cNvPr id="0" name=""/>
        <dsp:cNvSpPr/>
      </dsp:nvSpPr>
      <dsp:spPr>
        <a:xfrm>
          <a:off x="3339888" y="2418007"/>
          <a:ext cx="1670125" cy="241300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經建會推動「照顧服務福利及產業發展方案」</a:t>
          </a:r>
        </a:p>
      </dsp:txBody>
      <dsp:txXfrm>
        <a:off x="3339888" y="2418007"/>
        <a:ext cx="1670125" cy="2413008"/>
      </dsp:txXfrm>
    </dsp:sp>
    <dsp:sp modelId="{C1982CDF-9D21-42A5-90DD-0C8494BF39C5}">
      <dsp:nvSpPr>
        <dsp:cNvPr id="0" name=""/>
        <dsp:cNvSpPr/>
      </dsp:nvSpPr>
      <dsp:spPr>
        <a:xfrm>
          <a:off x="5010737" y="1844518"/>
          <a:ext cx="4025758" cy="1314159"/>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8623" numCol="1" spcCol="1270" anchor="ctr" anchorCtr="0">
          <a:noAutofit/>
        </a:bodyPr>
        <a:lstStyle/>
        <a:p>
          <a:pPr lvl="0" algn="l" defTabSz="1155700">
            <a:lnSpc>
              <a:spcPct val="90000"/>
            </a:lnSpc>
            <a:spcBef>
              <a:spcPct val="0"/>
            </a:spcBef>
            <a:spcAft>
              <a:spcPct val="35000"/>
            </a:spcAft>
          </a:pPr>
          <a:r>
            <a:rPr lang="en-US" altLang="zh-TW" sz="2600" kern="1200" dirty="0">
              <a:latin typeface="Times New Roman" panose="02020603050405020304" pitchFamily="18" charset="0"/>
              <a:cs typeface="Times New Roman" panose="02020603050405020304" pitchFamily="18" charset="0"/>
            </a:rPr>
            <a:t>2007</a:t>
          </a:r>
          <a:endParaRPr lang="zh-TW" altLang="en-US" sz="2600" kern="1200" dirty="0">
            <a:latin typeface="Times New Roman" panose="02020603050405020304" pitchFamily="18" charset="0"/>
            <a:cs typeface="Times New Roman" panose="02020603050405020304" pitchFamily="18" charset="0"/>
          </a:endParaRPr>
        </a:p>
      </dsp:txBody>
      <dsp:txXfrm>
        <a:off x="5010737" y="2173058"/>
        <a:ext cx="3697218" cy="657079"/>
      </dsp:txXfrm>
    </dsp:sp>
    <dsp:sp modelId="{B6527606-E48B-4A30-9661-0ED69534200A}">
      <dsp:nvSpPr>
        <dsp:cNvPr id="0" name=""/>
        <dsp:cNvSpPr/>
      </dsp:nvSpPr>
      <dsp:spPr>
        <a:xfrm>
          <a:off x="5010737" y="2856229"/>
          <a:ext cx="1670125" cy="241300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行政院核定「長期照顧十年計畫」</a:t>
          </a:r>
        </a:p>
      </dsp:txBody>
      <dsp:txXfrm>
        <a:off x="5010737" y="2856229"/>
        <a:ext cx="1670125" cy="2413008"/>
      </dsp:txXfrm>
    </dsp:sp>
    <dsp:sp modelId="{FF853F6A-0852-49C1-80BF-029DCD2D7392}">
      <dsp:nvSpPr>
        <dsp:cNvPr id="0" name=""/>
        <dsp:cNvSpPr/>
      </dsp:nvSpPr>
      <dsp:spPr>
        <a:xfrm>
          <a:off x="6680681" y="2282740"/>
          <a:ext cx="2355814" cy="1314159"/>
        </a:xfrm>
        <a:prstGeom prst="rightArrow">
          <a:avLst>
            <a:gd name="adj1" fmla="val 50000"/>
            <a:gd name="adj2" fmla="val 5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08623" numCol="1" spcCol="1270" anchor="ctr" anchorCtr="0">
          <a:noAutofit/>
        </a:bodyPr>
        <a:lstStyle/>
        <a:p>
          <a:pPr lvl="0" algn="l" defTabSz="1155700">
            <a:lnSpc>
              <a:spcPct val="90000"/>
            </a:lnSpc>
            <a:spcBef>
              <a:spcPct val="0"/>
            </a:spcBef>
            <a:spcAft>
              <a:spcPct val="35000"/>
            </a:spcAft>
          </a:pPr>
          <a:r>
            <a:rPr lang="en-US" altLang="zh-TW" sz="2600" kern="1200" dirty="0">
              <a:latin typeface="Times New Roman" panose="02020603050405020304" pitchFamily="18" charset="0"/>
              <a:cs typeface="Times New Roman" panose="02020603050405020304" pitchFamily="18" charset="0"/>
            </a:rPr>
            <a:t>2015</a:t>
          </a:r>
          <a:endParaRPr lang="zh-TW" altLang="en-US" sz="2600" kern="1200" dirty="0">
            <a:latin typeface="Times New Roman" panose="02020603050405020304" pitchFamily="18" charset="0"/>
            <a:cs typeface="Times New Roman" panose="02020603050405020304" pitchFamily="18" charset="0"/>
          </a:endParaRPr>
        </a:p>
      </dsp:txBody>
      <dsp:txXfrm>
        <a:off x="6680681" y="2611280"/>
        <a:ext cx="2027274" cy="657079"/>
      </dsp:txXfrm>
    </dsp:sp>
    <dsp:sp modelId="{2CFC23A3-0FCB-4DEA-B5B9-620960FBC181}">
      <dsp:nvSpPr>
        <dsp:cNvPr id="0" name=""/>
        <dsp:cNvSpPr/>
      </dsp:nvSpPr>
      <dsp:spPr>
        <a:xfrm>
          <a:off x="6680681" y="3294451"/>
          <a:ext cx="1670125" cy="2413008"/>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長照</a:t>
          </a:r>
          <a:endParaRPr lang="en-US" altLang="zh-TW" sz="1700" kern="1200" dirty="0">
            <a:latin typeface="微軟正黑體" panose="020B0604030504040204" pitchFamily="34" charset="-120"/>
            <a:ea typeface="微軟正黑體" panose="020B0604030504040204" pitchFamily="34" charset="-120"/>
          </a:endParaRPr>
        </a:p>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服務網</a:t>
          </a:r>
          <a:endParaRPr lang="en-US" altLang="zh-TW" sz="1700" kern="1200" dirty="0">
            <a:latin typeface="微軟正黑體" panose="020B0604030504040204" pitchFamily="34" charset="-120"/>
            <a:ea typeface="微軟正黑體" panose="020B0604030504040204" pitchFamily="34" charset="-120"/>
          </a:endParaRPr>
        </a:p>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及長照</a:t>
          </a:r>
          <a:endParaRPr lang="en-US" altLang="zh-TW" sz="1700" kern="1200" dirty="0">
            <a:latin typeface="微軟正黑體" panose="020B0604030504040204" pitchFamily="34" charset="-120"/>
            <a:ea typeface="微軟正黑體" panose="020B0604030504040204" pitchFamily="34" charset="-120"/>
          </a:endParaRPr>
        </a:p>
        <a:p>
          <a:pPr lvl="0" algn="l" defTabSz="755650">
            <a:lnSpc>
              <a:spcPct val="90000"/>
            </a:lnSpc>
            <a:spcBef>
              <a:spcPct val="0"/>
            </a:spcBef>
            <a:spcAft>
              <a:spcPct val="35000"/>
            </a:spcAft>
          </a:pPr>
          <a:r>
            <a:rPr lang="zh-TW" altLang="en-US" sz="1700" kern="1200" dirty="0">
              <a:latin typeface="微軟正黑體" panose="020B0604030504040204" pitchFamily="34" charset="-120"/>
              <a:ea typeface="微軟正黑體" panose="020B0604030504040204" pitchFamily="34" charset="-120"/>
            </a:rPr>
            <a:t>服務法</a:t>
          </a:r>
          <a:endParaRPr lang="en-US" altLang="zh-TW" sz="1700" kern="1200" dirty="0">
            <a:latin typeface="微軟正黑體" panose="020B0604030504040204" pitchFamily="34" charset="-120"/>
            <a:ea typeface="微軟正黑體" panose="020B0604030504040204" pitchFamily="34" charset="-120"/>
          </a:endParaRPr>
        </a:p>
        <a:p>
          <a:pPr lvl="0" algn="l" defTabSz="755650">
            <a:lnSpc>
              <a:spcPct val="90000"/>
            </a:lnSpc>
            <a:spcBef>
              <a:spcPct val="0"/>
            </a:spcBef>
            <a:spcAft>
              <a:spcPct val="35000"/>
            </a:spcAft>
          </a:pPr>
          <a:endParaRPr lang="zh-TW" altLang="en-US" sz="1700" kern="1200" dirty="0">
            <a:latin typeface="微軟正黑體" panose="020B0604030504040204" pitchFamily="34" charset="-120"/>
            <a:ea typeface="微軟正黑體" panose="020B0604030504040204" pitchFamily="34" charset="-120"/>
          </a:endParaRPr>
        </a:p>
      </dsp:txBody>
      <dsp:txXfrm>
        <a:off x="6680681" y="3294451"/>
        <a:ext cx="1670125" cy="241300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6" y="3"/>
            <a:ext cx="2946400" cy="496889"/>
          </a:xfrm>
          <a:prstGeom prst="rect">
            <a:avLst/>
          </a:prstGeom>
          <a:noFill/>
          <a:ln w="9525">
            <a:noFill/>
            <a:miter lim="800000"/>
            <a:headEnd/>
            <a:tailEnd/>
          </a:ln>
        </p:spPr>
        <p:txBody>
          <a:bodyPr vert="horz" wrap="square" lIns="92080" tIns="46038" rIns="92080" bIns="46038" numCol="1" anchor="t" anchorCtr="0" compatLnSpc="1">
            <a:prstTxWarp prst="textNoShape">
              <a:avLst/>
            </a:prstTxWarp>
          </a:bodyPr>
          <a:lstStyle>
            <a:lvl1pPr defTabSz="920468">
              <a:defRPr sz="1200"/>
            </a:lvl1pPr>
          </a:lstStyle>
          <a:p>
            <a:pPr>
              <a:defRPr/>
            </a:pPr>
            <a:endParaRPr lang="en-US" altLang="zh-TW"/>
          </a:p>
        </p:txBody>
      </p:sp>
      <p:sp>
        <p:nvSpPr>
          <p:cNvPr id="68611" name="Rectangle 3"/>
          <p:cNvSpPr>
            <a:spLocks noGrp="1" noChangeArrowheads="1"/>
          </p:cNvSpPr>
          <p:nvPr>
            <p:ph type="dt" sz="quarter" idx="1"/>
          </p:nvPr>
        </p:nvSpPr>
        <p:spPr bwMode="auto">
          <a:xfrm>
            <a:off x="3849690" y="3"/>
            <a:ext cx="2946400" cy="496889"/>
          </a:xfrm>
          <a:prstGeom prst="rect">
            <a:avLst/>
          </a:prstGeom>
          <a:noFill/>
          <a:ln w="9525">
            <a:noFill/>
            <a:miter lim="800000"/>
            <a:headEnd/>
            <a:tailEnd/>
          </a:ln>
        </p:spPr>
        <p:txBody>
          <a:bodyPr vert="horz" wrap="square" lIns="92080" tIns="46038" rIns="92080" bIns="46038" numCol="1" anchor="t" anchorCtr="0" compatLnSpc="1">
            <a:prstTxWarp prst="textNoShape">
              <a:avLst/>
            </a:prstTxWarp>
          </a:bodyPr>
          <a:lstStyle>
            <a:lvl1pPr algn="r" defTabSz="920468">
              <a:defRPr sz="1200"/>
            </a:lvl1pPr>
          </a:lstStyle>
          <a:p>
            <a:pPr>
              <a:defRPr/>
            </a:pPr>
            <a:fld id="{9922125D-C222-4328-8AFF-8074D0FD7B88}" type="datetimeFigureOut">
              <a:rPr lang="zh-TW" altLang="en-US"/>
              <a:pPr>
                <a:defRPr/>
              </a:pPr>
              <a:t>2016/10/13</a:t>
            </a:fld>
            <a:endParaRPr lang="en-US" altLang="zh-TW"/>
          </a:p>
        </p:txBody>
      </p:sp>
      <p:sp>
        <p:nvSpPr>
          <p:cNvPr id="68612" name="Rectangle 4"/>
          <p:cNvSpPr>
            <a:spLocks noGrp="1" noChangeArrowheads="1"/>
          </p:cNvSpPr>
          <p:nvPr>
            <p:ph type="ftr" sz="quarter" idx="2"/>
          </p:nvPr>
        </p:nvSpPr>
        <p:spPr bwMode="auto">
          <a:xfrm>
            <a:off x="6" y="9428171"/>
            <a:ext cx="2946400" cy="496888"/>
          </a:xfrm>
          <a:prstGeom prst="rect">
            <a:avLst/>
          </a:prstGeom>
          <a:noFill/>
          <a:ln w="9525">
            <a:noFill/>
            <a:miter lim="800000"/>
            <a:headEnd/>
            <a:tailEnd/>
          </a:ln>
        </p:spPr>
        <p:txBody>
          <a:bodyPr vert="horz" wrap="square" lIns="92080" tIns="46038" rIns="92080" bIns="46038" numCol="1" anchor="b" anchorCtr="0" compatLnSpc="1">
            <a:prstTxWarp prst="textNoShape">
              <a:avLst/>
            </a:prstTxWarp>
          </a:bodyPr>
          <a:lstStyle>
            <a:lvl1pPr defTabSz="920468">
              <a:defRPr sz="1200"/>
            </a:lvl1pPr>
          </a:lstStyle>
          <a:p>
            <a:pPr>
              <a:defRPr/>
            </a:pPr>
            <a:endParaRPr lang="en-US" altLang="zh-TW"/>
          </a:p>
        </p:txBody>
      </p:sp>
      <p:sp>
        <p:nvSpPr>
          <p:cNvPr id="68613" name="Rectangle 5"/>
          <p:cNvSpPr>
            <a:spLocks noGrp="1" noChangeArrowheads="1"/>
          </p:cNvSpPr>
          <p:nvPr>
            <p:ph type="sldNum" sz="quarter" idx="3"/>
          </p:nvPr>
        </p:nvSpPr>
        <p:spPr bwMode="auto">
          <a:xfrm>
            <a:off x="3849690" y="9428171"/>
            <a:ext cx="2946400" cy="496888"/>
          </a:xfrm>
          <a:prstGeom prst="rect">
            <a:avLst/>
          </a:prstGeom>
          <a:noFill/>
          <a:ln w="9525">
            <a:noFill/>
            <a:miter lim="800000"/>
            <a:headEnd/>
            <a:tailEnd/>
          </a:ln>
        </p:spPr>
        <p:txBody>
          <a:bodyPr vert="horz" wrap="square" lIns="92080" tIns="46038" rIns="92080" bIns="46038" numCol="1" anchor="b" anchorCtr="0" compatLnSpc="1">
            <a:prstTxWarp prst="textNoShape">
              <a:avLst/>
            </a:prstTxWarp>
          </a:bodyPr>
          <a:lstStyle>
            <a:lvl1pPr algn="r" defTabSz="920468">
              <a:defRPr sz="1200"/>
            </a:lvl1pPr>
          </a:lstStyle>
          <a:p>
            <a:pPr>
              <a:defRPr/>
            </a:pPr>
            <a:fld id="{7E5EDDBC-8D26-4E16-9995-B8DA9D0A524E}" type="slidenum">
              <a:rPr lang="zh-TW" altLang="en-US"/>
              <a:pPr>
                <a:defRPr/>
              </a:pPr>
              <a:t>‹#›</a:t>
            </a:fld>
            <a:endParaRPr lang="en-US" altLang="zh-TW"/>
          </a:p>
        </p:txBody>
      </p:sp>
    </p:spTree>
    <p:extLst>
      <p:ext uri="{BB962C8B-B14F-4D97-AF65-F5344CB8AC3E}">
        <p14:creationId xmlns:p14="http://schemas.microsoft.com/office/powerpoint/2010/main" val="144211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6" y="3"/>
            <a:ext cx="2946400" cy="496889"/>
          </a:xfrm>
          <a:prstGeom prst="rect">
            <a:avLst/>
          </a:prstGeom>
          <a:noFill/>
          <a:ln w="9525">
            <a:noFill/>
            <a:miter lim="800000"/>
            <a:headEnd/>
            <a:tailEnd/>
          </a:ln>
        </p:spPr>
        <p:txBody>
          <a:bodyPr vert="horz" wrap="square" lIns="91349" tIns="45674" rIns="91349" bIns="45674" numCol="1" anchor="t" anchorCtr="0" compatLnSpc="1">
            <a:prstTxWarp prst="textNoShape">
              <a:avLst/>
            </a:prstTxWarp>
          </a:bodyPr>
          <a:lstStyle>
            <a:lvl1pPr defTabSz="920468">
              <a:defRPr kumimoji="0" sz="1200">
                <a:latin typeface="Calibri" pitchFamily="34" charset="0"/>
              </a:defRPr>
            </a:lvl1pPr>
          </a:lstStyle>
          <a:p>
            <a:pPr>
              <a:defRPr/>
            </a:pPr>
            <a:endParaRPr lang="zh-TW" altLang="en-US"/>
          </a:p>
        </p:txBody>
      </p:sp>
      <p:sp>
        <p:nvSpPr>
          <p:cNvPr id="3" name="日期版面配置區 2"/>
          <p:cNvSpPr>
            <a:spLocks noGrp="1"/>
          </p:cNvSpPr>
          <p:nvPr>
            <p:ph type="dt" idx="1"/>
          </p:nvPr>
        </p:nvSpPr>
        <p:spPr bwMode="auto">
          <a:xfrm>
            <a:off x="3849690" y="3"/>
            <a:ext cx="2946400" cy="496889"/>
          </a:xfrm>
          <a:prstGeom prst="rect">
            <a:avLst/>
          </a:prstGeom>
          <a:noFill/>
          <a:ln w="9525">
            <a:noFill/>
            <a:miter lim="800000"/>
            <a:headEnd/>
            <a:tailEnd/>
          </a:ln>
        </p:spPr>
        <p:txBody>
          <a:bodyPr vert="horz" wrap="square" lIns="91349" tIns="45674" rIns="91349" bIns="45674" numCol="1" anchor="t" anchorCtr="0" compatLnSpc="1">
            <a:prstTxWarp prst="textNoShape">
              <a:avLst/>
            </a:prstTxWarp>
          </a:bodyPr>
          <a:lstStyle>
            <a:lvl1pPr algn="r" defTabSz="920468">
              <a:defRPr kumimoji="0" sz="1200">
                <a:latin typeface="Calibri" pitchFamily="34" charset="0"/>
              </a:defRPr>
            </a:lvl1pPr>
          </a:lstStyle>
          <a:p>
            <a:pPr>
              <a:defRPr/>
            </a:pPr>
            <a:fld id="{E667B2D3-AE38-45B2-B5F5-0AD74E9240C3}" type="datetimeFigureOut">
              <a:rPr lang="zh-TW" altLang="en-US"/>
              <a:pPr>
                <a:defRPr/>
              </a:pPr>
              <a:t>2016/10/13</a:t>
            </a:fld>
            <a:endParaRPr lang="en-US" altLang="zh-TW"/>
          </a:p>
        </p:txBody>
      </p:sp>
      <p:sp>
        <p:nvSpPr>
          <p:cNvPr id="4" name="投影片圖像版面配置區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90688" tIns="45343" rIns="90688" bIns="45343" rtlCol="0" anchor="ctr"/>
          <a:lstStyle/>
          <a:p>
            <a:pPr lvl="0"/>
            <a:endParaRPr lang="zh-TW" altLang="en-US" noProof="0"/>
          </a:p>
        </p:txBody>
      </p:sp>
      <p:sp>
        <p:nvSpPr>
          <p:cNvPr id="5" name="備忘稿版面配置區 4"/>
          <p:cNvSpPr>
            <a:spLocks noGrp="1"/>
          </p:cNvSpPr>
          <p:nvPr>
            <p:ph type="body" sz="quarter" idx="3"/>
          </p:nvPr>
        </p:nvSpPr>
        <p:spPr bwMode="auto">
          <a:xfrm>
            <a:off x="677865" y="4714883"/>
            <a:ext cx="5441950" cy="4468813"/>
          </a:xfrm>
          <a:prstGeom prst="rect">
            <a:avLst/>
          </a:prstGeom>
          <a:noFill/>
          <a:ln w="9525">
            <a:noFill/>
            <a:miter lim="800000"/>
            <a:headEnd/>
            <a:tailEnd/>
          </a:ln>
        </p:spPr>
        <p:txBody>
          <a:bodyPr vert="horz" wrap="square" lIns="91349" tIns="45674" rIns="91349" bIns="45674"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bwMode="auto">
          <a:xfrm>
            <a:off x="6" y="9428171"/>
            <a:ext cx="2946400" cy="496888"/>
          </a:xfrm>
          <a:prstGeom prst="rect">
            <a:avLst/>
          </a:prstGeom>
          <a:noFill/>
          <a:ln w="9525">
            <a:noFill/>
            <a:miter lim="800000"/>
            <a:headEnd/>
            <a:tailEnd/>
          </a:ln>
        </p:spPr>
        <p:txBody>
          <a:bodyPr vert="horz" wrap="square" lIns="91349" tIns="45674" rIns="91349" bIns="45674" numCol="1" anchor="b" anchorCtr="0" compatLnSpc="1">
            <a:prstTxWarp prst="textNoShape">
              <a:avLst/>
            </a:prstTxWarp>
          </a:bodyPr>
          <a:lstStyle>
            <a:lvl1pPr defTabSz="920468">
              <a:defRPr kumimoji="0" sz="1200">
                <a:latin typeface="Calibri" pitchFamily="34" charset="0"/>
              </a:defRPr>
            </a:lvl1pPr>
          </a:lstStyle>
          <a:p>
            <a:pPr>
              <a:defRPr/>
            </a:pPr>
            <a:endParaRPr lang="zh-TW" altLang="en-US"/>
          </a:p>
        </p:txBody>
      </p:sp>
      <p:sp>
        <p:nvSpPr>
          <p:cNvPr id="7" name="投影片編號版面配置區 6"/>
          <p:cNvSpPr>
            <a:spLocks noGrp="1"/>
          </p:cNvSpPr>
          <p:nvPr>
            <p:ph type="sldNum" sz="quarter" idx="5"/>
          </p:nvPr>
        </p:nvSpPr>
        <p:spPr bwMode="auto">
          <a:xfrm>
            <a:off x="3849690" y="9428171"/>
            <a:ext cx="2946400" cy="496888"/>
          </a:xfrm>
          <a:prstGeom prst="rect">
            <a:avLst/>
          </a:prstGeom>
          <a:noFill/>
          <a:ln w="9525">
            <a:noFill/>
            <a:miter lim="800000"/>
            <a:headEnd/>
            <a:tailEnd/>
          </a:ln>
        </p:spPr>
        <p:txBody>
          <a:bodyPr vert="horz" wrap="square" lIns="91349" tIns="45674" rIns="91349" bIns="45674" numCol="1" anchor="b" anchorCtr="0" compatLnSpc="1">
            <a:prstTxWarp prst="textNoShape">
              <a:avLst/>
            </a:prstTxWarp>
          </a:bodyPr>
          <a:lstStyle>
            <a:lvl1pPr algn="r" defTabSz="920468">
              <a:defRPr kumimoji="0" sz="1200">
                <a:latin typeface="Calibri" pitchFamily="34" charset="0"/>
              </a:defRPr>
            </a:lvl1pPr>
          </a:lstStyle>
          <a:p>
            <a:pPr>
              <a:defRPr/>
            </a:pPr>
            <a:fld id="{30B10AC3-E94D-4B7A-8210-7A3A783BCB7A}" type="slidenum">
              <a:rPr lang="zh-TW" altLang="en-US"/>
              <a:pPr>
                <a:defRPr/>
              </a:pPr>
              <a:t>‹#›</a:t>
            </a:fld>
            <a:endParaRPr lang="en-US" altLang="zh-TW"/>
          </a:p>
        </p:txBody>
      </p:sp>
    </p:spTree>
    <p:extLst>
      <p:ext uri="{BB962C8B-B14F-4D97-AF65-F5344CB8AC3E}">
        <p14:creationId xmlns:p14="http://schemas.microsoft.com/office/powerpoint/2010/main" val="488366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0622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79778" y="4715158"/>
            <a:ext cx="5438139" cy="4466988"/>
          </a:xfrm>
          <a:prstGeom prst="rect">
            <a:avLst/>
          </a:prstGeom>
        </p:spPr>
        <p:txBody>
          <a:bodyPr lIns="91365" tIns="91365" rIns="91365" bIns="91365" anchor="t" anchorCtr="0">
            <a:noAutofit/>
          </a:bodyPr>
          <a:lstStyle/>
          <a:p>
            <a:endParaRPr/>
          </a:p>
        </p:txBody>
      </p:sp>
    </p:spTree>
    <p:extLst>
      <p:ext uri="{BB962C8B-B14F-4D97-AF65-F5344CB8AC3E}">
        <p14:creationId xmlns:p14="http://schemas.microsoft.com/office/powerpoint/2010/main" val="366354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3490">
              <a:defRPr/>
            </a:pPr>
            <a:r>
              <a:rPr lang="en-US" altLang="zh-TW" sz="1100" b="1" u="sng" dirty="0">
                <a:solidFill>
                  <a:srgbClr val="C00000"/>
                </a:solidFill>
                <a:latin typeface="微軟正黑體" panose="020B0604030504040204" pitchFamily="34" charset="-120"/>
                <a:ea typeface="微軟正黑體" panose="020B0604030504040204" pitchFamily="34" charset="-120"/>
              </a:rPr>
              <a:t>104</a:t>
            </a:r>
            <a:r>
              <a:rPr lang="zh-TW" altLang="en-US" sz="1100" b="1" u="sng" dirty="0">
                <a:solidFill>
                  <a:srgbClr val="C00000"/>
                </a:solidFill>
                <a:latin typeface="微軟正黑體" panose="020B0604030504040204" pitchFamily="34" charset="-120"/>
                <a:ea typeface="微軟正黑體" panose="020B0604030504040204" pitchFamily="34" charset="-120"/>
              </a:rPr>
              <a:t>年另有身障家托服務員計有</a:t>
            </a:r>
            <a:r>
              <a:rPr lang="en-US" altLang="zh-TW" sz="1100" b="1" u="sng" dirty="0">
                <a:solidFill>
                  <a:srgbClr val="C00000"/>
                </a:solidFill>
                <a:latin typeface="微軟正黑體" panose="020B0604030504040204" pitchFamily="34" charset="-120"/>
                <a:ea typeface="微軟正黑體" panose="020B0604030504040204" pitchFamily="34" charset="-120"/>
              </a:rPr>
              <a:t>99</a:t>
            </a:r>
            <a:r>
              <a:rPr lang="zh-TW" altLang="en-US" sz="1100" b="1" u="sng" dirty="0">
                <a:solidFill>
                  <a:srgbClr val="C00000"/>
                </a:solidFill>
                <a:latin typeface="微軟正黑體" panose="020B0604030504040204" pitchFamily="34" charset="-120"/>
                <a:ea typeface="微軟正黑體" panose="020B0604030504040204" pitchFamily="34" charset="-120"/>
              </a:rPr>
              <a:t>人、身心障礙服務機構教保員</a:t>
            </a:r>
            <a:r>
              <a:rPr lang="en-US" altLang="zh-TW" sz="1100" b="1" u="sng" dirty="0">
                <a:solidFill>
                  <a:srgbClr val="C00000"/>
                </a:solidFill>
                <a:latin typeface="微軟正黑體" panose="020B0604030504040204" pitchFamily="34" charset="-120"/>
                <a:ea typeface="微軟正黑體" panose="020B0604030504040204" pitchFamily="34" charset="-120"/>
              </a:rPr>
              <a:t>3,245</a:t>
            </a:r>
            <a:r>
              <a:rPr lang="zh-TW" altLang="en-US" sz="1100" b="1" u="sng" dirty="0">
                <a:solidFill>
                  <a:srgbClr val="C00000"/>
                </a:solidFill>
                <a:latin typeface="微軟正黑體" panose="020B0604030504040204" pitchFamily="34" charset="-120"/>
                <a:ea typeface="微軟正黑體" panose="020B0604030504040204" pitchFamily="34" charset="-120"/>
              </a:rPr>
              <a:t>人、訓練員</a:t>
            </a:r>
            <a:r>
              <a:rPr lang="en-US" altLang="zh-TW" sz="1100" b="1" u="sng" dirty="0">
                <a:solidFill>
                  <a:srgbClr val="C00000"/>
                </a:solidFill>
                <a:latin typeface="微軟正黑體" panose="020B0604030504040204" pitchFamily="34" charset="-120"/>
                <a:ea typeface="微軟正黑體" panose="020B0604030504040204" pitchFamily="34" charset="-120"/>
              </a:rPr>
              <a:t>53</a:t>
            </a:r>
            <a:r>
              <a:rPr lang="zh-TW" altLang="en-US" sz="1100" b="1" u="sng" dirty="0">
                <a:solidFill>
                  <a:srgbClr val="C00000"/>
                </a:solidFill>
                <a:latin typeface="微軟正黑體" panose="020B0604030504040204" pitchFamily="34" charset="-120"/>
                <a:ea typeface="微軟正黑體" panose="020B0604030504040204" pitchFamily="34" charset="-120"/>
              </a:rPr>
              <a:t>人、生活服務員</a:t>
            </a:r>
            <a:r>
              <a:rPr lang="en-US" altLang="zh-TW" sz="1100" b="1" u="sng" dirty="0">
                <a:solidFill>
                  <a:srgbClr val="C00000"/>
                </a:solidFill>
                <a:latin typeface="微軟正黑體" panose="020B0604030504040204" pitchFamily="34" charset="-120"/>
                <a:ea typeface="微軟正黑體" panose="020B0604030504040204" pitchFamily="34" charset="-120"/>
              </a:rPr>
              <a:t>2,654</a:t>
            </a:r>
            <a:r>
              <a:rPr lang="zh-TW" altLang="en-US" sz="1100" b="1" u="sng" dirty="0">
                <a:solidFill>
                  <a:srgbClr val="C00000"/>
                </a:solidFill>
                <a:latin typeface="微軟正黑體" panose="020B0604030504040204" pitchFamily="34" charset="-120"/>
                <a:ea typeface="微軟正黑體" panose="020B0604030504040204" pitchFamily="34" charset="-120"/>
              </a:rPr>
              <a:t>人。</a:t>
            </a:r>
          </a:p>
          <a:p>
            <a:endParaRPr lang="zh-TW" altLang="en-US" dirty="0"/>
          </a:p>
        </p:txBody>
      </p:sp>
    </p:spTree>
    <p:extLst>
      <p:ext uri="{BB962C8B-B14F-4D97-AF65-F5344CB8AC3E}">
        <p14:creationId xmlns:p14="http://schemas.microsoft.com/office/powerpoint/2010/main" val="282511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8DFD24C-D19B-4EBC-9330-0D35C6D90A8B}"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345216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49" indent="-285749" eaLnBrk="0" hangingPunct="0">
              <a:spcBef>
                <a:spcPct val="30000"/>
              </a:spcBef>
              <a:defRPr sz="1200">
                <a:solidFill>
                  <a:schemeClr val="tx1"/>
                </a:solidFill>
                <a:latin typeface="Calibri" pitchFamily="34" charset="0"/>
                <a:ea typeface="新細明體" charset="-120"/>
              </a:defRPr>
            </a:lvl2pPr>
            <a:lvl3pPr marL="1142998" indent="-228599" eaLnBrk="0" hangingPunct="0">
              <a:spcBef>
                <a:spcPct val="30000"/>
              </a:spcBef>
              <a:defRPr sz="1200">
                <a:solidFill>
                  <a:schemeClr val="tx1"/>
                </a:solidFill>
                <a:latin typeface="Calibri" pitchFamily="34" charset="0"/>
                <a:ea typeface="新細明體" charset="-120"/>
              </a:defRPr>
            </a:lvl3pPr>
            <a:lvl4pPr marL="1600197" indent="-228599" eaLnBrk="0" hangingPunct="0">
              <a:spcBef>
                <a:spcPct val="30000"/>
              </a:spcBef>
              <a:defRPr sz="1200">
                <a:solidFill>
                  <a:schemeClr val="tx1"/>
                </a:solidFill>
                <a:latin typeface="Calibri" pitchFamily="34" charset="0"/>
                <a:ea typeface="新細明體" charset="-120"/>
              </a:defRPr>
            </a:lvl4pPr>
            <a:lvl5pPr marL="2057397" indent="-228599" eaLnBrk="0" hangingPunct="0">
              <a:spcBef>
                <a:spcPct val="30000"/>
              </a:spcBef>
              <a:defRPr sz="1200">
                <a:solidFill>
                  <a:schemeClr val="tx1"/>
                </a:solidFill>
                <a:latin typeface="Calibri" pitchFamily="34" charset="0"/>
                <a:ea typeface="新細明體" charset="-120"/>
              </a:defRPr>
            </a:lvl5pPr>
            <a:lvl6pPr marL="2514596" indent="-228599" eaLnBrk="0" fontAlgn="base" hangingPunct="0">
              <a:spcBef>
                <a:spcPct val="30000"/>
              </a:spcBef>
              <a:spcAft>
                <a:spcPct val="0"/>
              </a:spcAft>
              <a:defRPr sz="1200">
                <a:solidFill>
                  <a:schemeClr val="tx1"/>
                </a:solidFill>
                <a:latin typeface="Calibri" pitchFamily="34" charset="0"/>
                <a:ea typeface="新細明體" charset="-120"/>
              </a:defRPr>
            </a:lvl6pPr>
            <a:lvl7pPr marL="2971795" indent="-228599" eaLnBrk="0" fontAlgn="base" hangingPunct="0">
              <a:spcBef>
                <a:spcPct val="30000"/>
              </a:spcBef>
              <a:spcAft>
                <a:spcPct val="0"/>
              </a:spcAft>
              <a:defRPr sz="1200">
                <a:solidFill>
                  <a:schemeClr val="tx1"/>
                </a:solidFill>
                <a:latin typeface="Calibri" pitchFamily="34" charset="0"/>
                <a:ea typeface="新細明體" charset="-120"/>
              </a:defRPr>
            </a:lvl7pPr>
            <a:lvl8pPr marL="3428995" indent="-228599" eaLnBrk="0" fontAlgn="base" hangingPunct="0">
              <a:spcBef>
                <a:spcPct val="30000"/>
              </a:spcBef>
              <a:spcAft>
                <a:spcPct val="0"/>
              </a:spcAft>
              <a:defRPr sz="1200">
                <a:solidFill>
                  <a:schemeClr val="tx1"/>
                </a:solidFill>
                <a:latin typeface="Calibri" pitchFamily="34" charset="0"/>
                <a:ea typeface="新細明體" charset="-120"/>
              </a:defRPr>
            </a:lvl8pPr>
            <a:lvl9pPr marL="3886193" indent="-228599"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fontAlgn="base" hangingPunct="1">
              <a:spcBef>
                <a:spcPct val="0"/>
              </a:spcBef>
              <a:spcAft>
                <a:spcPct val="0"/>
              </a:spcAft>
            </a:pPr>
            <a:fld id="{5A9C83DF-7D38-4595-9D5C-07433B76284B}" type="slidenum">
              <a:rPr lang="zh-TW" altLang="en-US" smtClean="0"/>
              <a:pPr eaLnBrk="1" fontAlgn="base" hangingPunct="1">
                <a:spcBef>
                  <a:spcPct val="0"/>
                </a:spcBef>
                <a:spcAft>
                  <a:spcPct val="0"/>
                </a:spcAft>
              </a:pPr>
              <a:t>32</a:t>
            </a:fld>
            <a:endParaRPr lang="zh-TW" altLang="en-US" smtClean="0"/>
          </a:p>
        </p:txBody>
      </p:sp>
    </p:spTree>
    <p:extLst>
      <p:ext uri="{BB962C8B-B14F-4D97-AF65-F5344CB8AC3E}">
        <p14:creationId xmlns:p14="http://schemas.microsoft.com/office/powerpoint/2010/main" val="50893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rgbClr val="0000CC"/>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29E8EAFC-FB25-4344-8846-4EA2C8932D79}" type="datetime1">
              <a:rPr lang="zh-TW" altLang="en-US" smtClean="0"/>
              <a:pPr>
                <a:defRPr/>
              </a:pPr>
              <a:t>2016/10/13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99488A70-1C71-4D13-945E-C6EEBE317769}" type="slidenum">
              <a:rPr lang="zh-TW" altLang="en-US" smtClean="0"/>
              <a:pPr>
                <a:defRPr/>
              </a:pPr>
              <a:t>‹#›</a:t>
            </a:fld>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C42D92E-525A-49AA-9C15-22F00861365E}" type="datetime1">
              <a:rPr lang="zh-TW" altLang="en-US" smtClean="0"/>
              <a:pPr>
                <a:defRPr/>
              </a:pPr>
              <a:t>2016/10/13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F2F0CAA-5FCC-4DA1-BA00-8044EA86109B}"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A47E57E6-30B0-4A5D-A9C1-C2E5E92DC395}" type="datetime1">
              <a:rPr lang="zh-TW" altLang="en-US" smtClean="0"/>
              <a:pPr>
                <a:defRPr/>
              </a:pPr>
              <a:t>2016/10/13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E7817B1-1FB7-499C-A42F-B15F097F628B}"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57200" y="3938588"/>
            <a:ext cx="8229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810B6458-3E67-4997-B81E-3051BF13280F}" type="datetime1">
              <a:rPr lang="zh-TW" altLang="en-US" smtClean="0"/>
              <a:pPr>
                <a:defRPr/>
              </a:pPr>
              <a:t>2016/10/13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FDBD74C9-D6EC-438F-AB01-22137D5C3375}"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rgbClr val="0000CC"/>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EA3198CD-6B9B-4683-847D-F417C72F093C}"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99488A70-1C71-4D13-945E-C6EEBE317769}" type="slidenum">
              <a:rPr lang="zh-TW" altLang="en-US" smtClean="0">
                <a:solidFill>
                  <a:prstClr val="black">
                    <a:tint val="75000"/>
                  </a:prstClr>
                </a:solidFill>
              </a:rPr>
              <a:pPr>
                <a:defRPr/>
              </a:pPr>
              <a:t>‹#›</a:t>
            </a:fld>
            <a:endParaRPr lang="zh-TW" altLang="en-US" dirty="0">
              <a:solidFill>
                <a:prstClr val="black">
                  <a:tint val="75000"/>
                </a:prstClr>
              </a:solidFill>
            </a:endParaRPr>
          </a:p>
        </p:txBody>
      </p:sp>
    </p:spTree>
    <p:extLst>
      <p:ext uri="{BB962C8B-B14F-4D97-AF65-F5344CB8AC3E}">
        <p14:creationId xmlns:p14="http://schemas.microsoft.com/office/powerpoint/2010/main" val="17376214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425C84CB-E364-4D68-9883-6F78E9115232}"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D08E80EB-455E-4535-9E1F-E696901476B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2411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D053964-52DD-4025-8696-761EAE9AB6DF}"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6C6FCCC-4BF5-47D0-81CF-42DE6798F49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28882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28ECFDED-B4A4-437A-A9B3-3F0EF80A87FB}"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2295A9FD-0191-4E13-8195-B8070F595FC0}"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06728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2D5E8357-1252-40F1-A48B-DB7E6F6ECF67}"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DF50F26E-1C91-4362-B569-491AE14B0CF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71407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4C26985-7EB0-46AF-8F35-5DC5B0061E9F}"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F9A84AFB-CC33-4297-B471-0BAE615AC67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29663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6A39762-5CDE-4E4C-A87E-84B8EAD939E3}"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D34509F8-BCDC-4ADE-95E4-740EAFC0E64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06241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231606D5-54DF-4E28-B484-52C8B41EA35F}" type="datetime1">
              <a:rPr lang="zh-TW" altLang="en-US" smtClean="0"/>
              <a:pPr>
                <a:defRPr/>
              </a:pPr>
              <a:t>2016/10/13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D08E80EB-455E-4535-9E1F-E696901476B3}"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D802A48-4AD1-4254-B147-F5B774B77104}"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6B59589-D990-443A-B0A3-5E5D5BAB66C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5828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47F11E8-E86B-46EA-B71D-D27436E95471}"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680FFD9-1450-4CC9-9C07-8E38482AE1D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6583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39DE823-F3D3-4571-A99A-3E0F5902599F}"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F2F0CAA-5FCC-4DA1-BA00-8044EA8610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98566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idx="1"/>
          </p:nvPr>
        </p:nvSpPr>
        <p:spPr>
          <a:xfrm>
            <a:off x="457200" y="1600200"/>
            <a:ext cx="8229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8DEA615-7F34-4446-979F-07F14C623506}"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E7817B1-1FB7-499C-A42F-B15F097F6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89195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57200" y="3938588"/>
            <a:ext cx="8229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A7AC18EF-42F8-4A08-AD7B-F2FC4956CD9B}"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FDBD74C9-D6EC-438F-AB01-22137D5C337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9293241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1" y="0"/>
            <a:ext cx="9144001" cy="6957392"/>
          </a:xfrm>
          <a:prstGeom prst="rect">
            <a:avLst/>
          </a:prstGeom>
          <a:noFill/>
          <a:ln>
            <a:noFill/>
          </a:ln>
          <a:extLst/>
        </p:spPr>
      </p:pic>
      <p:sp useBgFill="1">
        <p:nvSpPr>
          <p:cNvPr id="5" name="五邊形 4"/>
          <p:cNvSpPr/>
          <p:nvPr userDrawn="1"/>
        </p:nvSpPr>
        <p:spPr>
          <a:xfrm>
            <a:off x="1691680" y="2204926"/>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925"/>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30" y="2133662"/>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52"/>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313945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2"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2" y="908050"/>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sz="1400">
                <a:solidFill>
                  <a:schemeClr val="tx1"/>
                </a:solidFill>
              </a:defRPr>
            </a:lvl1pPr>
          </a:lstStyle>
          <a:p>
            <a:pPr>
              <a:defRPr/>
            </a:pPr>
            <a:fld id="{39A2324E-18F6-4066-8489-E9E4359DD8DE}" type="slidenum">
              <a:rPr lang="en-US" altLang="zh-TW"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645182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39" y="304800"/>
            <a:ext cx="8008937"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657473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1"/>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224823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E41075D-3CCB-417F-A61A-4C2D87BC130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4293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1BF8E15B-A00D-4A6F-9458-CE67DCE4A068}" type="datetime1">
              <a:rPr lang="zh-TW" altLang="en-US" smtClean="0"/>
              <a:pPr>
                <a:defRPr/>
              </a:pPr>
              <a:t>2016/10/13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6C6FCCC-4BF5-47D0-81CF-42DE6798F490}"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5" name="Shape 45"/>
          <p:cNvSpPr txBox="1">
            <a:spLocks noGrp="1"/>
          </p:cNvSpPr>
          <p:nvPr>
            <p:ph type="title"/>
          </p:nvPr>
        </p:nvSpPr>
        <p:spPr>
          <a:xfrm>
            <a:off x="841002" y="2512133"/>
            <a:ext cx="4801499" cy="546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841032" y="3353835"/>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2931603" y="3353835"/>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5022181" y="3353835"/>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2984849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1" y="0"/>
            <a:ext cx="9144001" cy="6957392"/>
          </a:xfrm>
          <a:prstGeom prst="rect">
            <a:avLst/>
          </a:prstGeom>
          <a:noFill/>
          <a:ln>
            <a:noFill/>
          </a:ln>
          <a:extLst/>
        </p:spPr>
      </p:pic>
      <p:sp useBgFill="1">
        <p:nvSpPr>
          <p:cNvPr id="5" name="五邊形 4"/>
          <p:cNvSpPr/>
          <p:nvPr userDrawn="1"/>
        </p:nvSpPr>
        <p:spPr>
          <a:xfrm>
            <a:off x="1691680" y="2204926"/>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925"/>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30" y="2133662"/>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52"/>
            <a:ext cx="6910536" cy="1470025"/>
          </a:xfrm>
        </p:spPr>
        <p:txBody>
          <a:bodyPr/>
          <a:lstStyle>
            <a:lvl1pPr>
              <a:defRPr>
                <a:solidFill>
                  <a:srgbClr val="0000CC"/>
                </a:solidFill>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4469837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2"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2" y="908050"/>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a:lvl1pPr>
          </a:lstStyle>
          <a:p>
            <a:pPr>
              <a:defRPr/>
            </a:pPr>
            <a:fld id="{39A2324E-18F6-4066-8489-E9E4359DD8DE}"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6189814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39" y="304800"/>
            <a:ext cx="8008937"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416914501"/>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1"/>
            <a:ext cx="8001000" cy="12160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3438" y="1752600"/>
            <a:ext cx="39243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553554691"/>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kumimoji="0" lang="en-US">
              <a:solidFill>
                <a:prstClr val="white"/>
              </a:solidFill>
            </a:endParaRPr>
          </a:p>
        </p:txBody>
      </p:sp>
      <p:sp>
        <p:nvSpPr>
          <p:cNvPr id="2" name="日期版面配置區 1"/>
          <p:cNvSpPr>
            <a:spLocks noGrp="1"/>
          </p:cNvSpPr>
          <p:nvPr>
            <p:ph type="dt" sz="half" idx="10"/>
          </p:nvPr>
        </p:nvSpPr>
        <p:spPr/>
        <p:txBody>
          <a:bodyPr/>
          <a:lstStyle>
            <a:extLst/>
          </a:lstStyle>
          <a:p>
            <a:pPr>
              <a:defRPr/>
            </a:pPr>
            <a:endParaRPr lang="zh-TW" altLang="en-US"/>
          </a:p>
        </p:txBody>
      </p:sp>
      <p:sp>
        <p:nvSpPr>
          <p:cNvPr id="3" name="頁尾版面配置區 2"/>
          <p:cNvSpPr>
            <a:spLocks noGrp="1"/>
          </p:cNvSpPr>
          <p:nvPr>
            <p:ph type="ftr" sz="quarter" idx="11"/>
          </p:nvPr>
        </p:nvSpPr>
        <p:spPr/>
        <p:txBody>
          <a:bodyPr/>
          <a:lstStyle>
            <a:extLst/>
          </a:lstStyle>
          <a:p>
            <a:pPr>
              <a:defRPr/>
            </a:pPr>
            <a:endParaRPr lang="zh-TW" altLang="en-US"/>
          </a:p>
        </p:txBody>
      </p:sp>
      <p:sp>
        <p:nvSpPr>
          <p:cNvPr id="4" name="投影片編號版面配置區 3"/>
          <p:cNvSpPr>
            <a:spLocks noGrp="1"/>
          </p:cNvSpPr>
          <p:nvPr>
            <p:ph type="sldNum" sz="quarter" idx="12"/>
          </p:nvPr>
        </p:nvSpPr>
        <p:spPr/>
        <p:txBody>
          <a:bodyPr/>
          <a:lstStyle>
            <a:extLst/>
          </a:lstStyle>
          <a:p>
            <a:pPr>
              <a:defRPr/>
            </a:pPr>
            <a:fld id="{28CA462A-6AB4-4437-A473-72B01EC1EB72}" type="slidenum">
              <a:rPr lang="zh-TW" altLang="en-US" smtClean="0">
                <a:solidFill>
                  <a:prstClr val="black">
                    <a:tint val="75000"/>
                  </a:prstClr>
                </a:solidFill>
              </a:rPr>
              <a:pPr>
                <a:defRPr/>
              </a:pPr>
              <a:t>‹#›</a:t>
            </a:fld>
            <a:endParaRPr lang="zh-TW" altLang="en-US">
              <a:solidFill>
                <a:prstClr val="black">
                  <a:tint val="75000"/>
                </a:prstClr>
              </a:solidFill>
            </a:endParaRPr>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kumimoji="0" lang="en-US">
              <a:solidFill>
                <a:prstClr val="white"/>
              </a:solidFill>
            </a:endParaRPr>
          </a:p>
        </p:txBody>
      </p:sp>
    </p:spTree>
    <p:extLst>
      <p:ext uri="{BB962C8B-B14F-4D97-AF65-F5344CB8AC3E}">
        <p14:creationId xmlns:p14="http://schemas.microsoft.com/office/powerpoint/2010/main" val="2302317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42557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844675"/>
            <a:ext cx="8229600" cy="4281488"/>
          </a:xfrm>
        </p:spPr>
        <p:txBody>
          <a:bodyPr/>
          <a:lstStyle/>
          <a:p>
            <a:pPr lvl="0"/>
            <a:r>
              <a:rPr lang="zh-TW" altLang="en-US" noProof="0" smtClean="0"/>
              <a:t>按一下圖示以新增表格</a:t>
            </a:r>
          </a:p>
        </p:txBody>
      </p:sp>
      <p:sp>
        <p:nvSpPr>
          <p:cNvPr id="4" name="Rectangle 4"/>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0579BB-1A83-40F5-8330-264029F9EB3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217925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047750" y="845500"/>
            <a:ext cx="6996600" cy="954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8" name="Shape 158"/>
          <p:cNvSpPr txBox="1">
            <a:spLocks noGrp="1"/>
          </p:cNvSpPr>
          <p:nvPr>
            <p:ph type="body" idx="1"/>
          </p:nvPr>
        </p:nvSpPr>
        <p:spPr>
          <a:xfrm>
            <a:off x="1075850" y="2053567"/>
            <a:ext cx="6996600" cy="25627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投影片編號版面配置區 3"/>
          <p:cNvSpPr>
            <a:spLocks noGrp="1"/>
          </p:cNvSpPr>
          <p:nvPr>
            <p:ph type="sldNum" sz="quarter" idx="4"/>
          </p:nvPr>
        </p:nvSpPr>
        <p:spPr>
          <a:xfrm>
            <a:off x="7010400" y="6492937"/>
            <a:ext cx="2133600" cy="365125"/>
          </a:xfrm>
          <a:prstGeom prst="rect">
            <a:avLst/>
          </a:prstGeom>
        </p:spPr>
        <p:txBody>
          <a:bodyPr vert="horz" lIns="91440" tIns="45720" rIns="91440" bIns="45720" rtlCol="0" anchor="ctr"/>
          <a:lstStyle>
            <a:lvl1pPr algn="r">
              <a:defRPr sz="2000">
                <a:solidFill>
                  <a:schemeClr val="tx1">
                    <a:tint val="75000"/>
                  </a:schemeClr>
                </a:solidFill>
                <a:latin typeface="Calibri" panose="020F0502020204030204" pitchFamily="34" charset="0"/>
              </a:defRPr>
            </a:lvl1pPr>
          </a:lstStyle>
          <a:p>
            <a:fld id="{00C37941-4B4F-40A6-9479-584E4C0A1DD4}"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44" name="Picture 2" descr="C:\Users\hgcjc\Desktop\LOGO_of_MOHW.svg.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8160" y="116632"/>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83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1" y="0"/>
            <a:ext cx="9144001" cy="6957392"/>
          </a:xfrm>
          <a:prstGeom prst="rect">
            <a:avLst/>
          </a:prstGeom>
          <a:noFill/>
          <a:ln>
            <a:noFill/>
          </a:ln>
          <a:extLst/>
        </p:spPr>
      </p:pic>
      <p:sp useBgFill="1">
        <p:nvSpPr>
          <p:cNvPr id="5" name="五邊形 4"/>
          <p:cNvSpPr/>
          <p:nvPr userDrawn="1"/>
        </p:nvSpPr>
        <p:spPr>
          <a:xfrm>
            <a:off x="1691680" y="2204868"/>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867"/>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27" y="2133604"/>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52"/>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4184248237"/>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2" y="908054"/>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2" y="908054"/>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a:lvl1pPr>
          </a:lstStyle>
          <a:p>
            <a:pPr>
              <a:defRPr/>
            </a:pPr>
            <a:fld id="{39A2324E-18F6-4066-8489-E9E4359DD8DE}"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81305402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8C22301-8795-45BF-809C-B0285A70DADF}" type="datetime1">
              <a:rPr lang="zh-TW" altLang="en-US" smtClean="0"/>
              <a:pPr>
                <a:defRPr/>
              </a:pPr>
              <a:t>2016/10/13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2295A9FD-0191-4E13-8195-B8070F595FC0}"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40" y="304800"/>
            <a:ext cx="8008937"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98924480"/>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1"/>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976605510"/>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2" name="Picture 8" descr="部徽"/>
          <p:cNvPicPr>
            <a:picLocks noChangeAspect="1" noChangeArrowheads="1"/>
          </p:cNvPicPr>
          <p:nvPr userDrawn="1"/>
        </p:nvPicPr>
        <p:blipFill>
          <a:blip r:embed="rId2" cstate="print"/>
          <a:srcRect/>
          <a:stretch>
            <a:fillRect/>
          </a:stretch>
        </p:blipFill>
        <p:spPr bwMode="auto">
          <a:xfrm>
            <a:off x="0" y="7941"/>
            <a:ext cx="935038" cy="935037"/>
          </a:xfrm>
          <a:prstGeom prst="rect">
            <a:avLst/>
          </a:prstGeom>
          <a:noFill/>
          <a:ln w="9525">
            <a:noFill/>
            <a:miter lim="800000"/>
            <a:headEnd/>
            <a:tailEnd/>
          </a:ln>
        </p:spPr>
      </p:pic>
      <p:sp>
        <p:nvSpPr>
          <p:cNvPr id="3" name="日期版面配置區 1"/>
          <p:cNvSpPr>
            <a:spLocks noGrp="1"/>
          </p:cNvSpPr>
          <p:nvPr>
            <p:ph type="dt" sz="half" idx="10"/>
          </p:nvPr>
        </p:nvSpPr>
        <p:spPr/>
        <p:txBody>
          <a:bodyPr/>
          <a:lstStyle>
            <a:lvl1pPr>
              <a:defRPr/>
            </a:lvl1pPr>
          </a:lstStyle>
          <a:p>
            <a:pPr>
              <a:defRPr/>
            </a:pPr>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3"/>
          <p:cNvSpPr>
            <a:spLocks noGrp="1"/>
          </p:cNvSpPr>
          <p:nvPr>
            <p:ph type="sldNum" sz="quarter" idx="12"/>
          </p:nvPr>
        </p:nvSpPr>
        <p:spPr/>
        <p:txBody>
          <a:bodyPr/>
          <a:lstStyle>
            <a:lvl1pPr>
              <a:defRPr/>
            </a:lvl1pPr>
          </a:lstStyle>
          <a:p>
            <a:pPr>
              <a:defRPr/>
            </a:pPr>
            <a:fld id="{C5E3C876-036B-4765-9C7B-918D58D67D3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29620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6BE8474-1ADA-4B51-ABF4-1A4E69C23CAD}" type="datetimeFigureOut">
              <a:rPr lang="zh-TW" altLang="en-US" smtClean="0"/>
              <a:pPr/>
              <a:t>2016/10/13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EFB52E-7146-49D2-812D-34F67DC44CE0}"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37492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2" y="0"/>
            <a:ext cx="9144001" cy="6957392"/>
          </a:xfrm>
          <a:prstGeom prst="rect">
            <a:avLst/>
          </a:prstGeom>
          <a:noFill/>
          <a:ln>
            <a:noFill/>
          </a:ln>
          <a:extLst/>
        </p:spPr>
      </p:pic>
      <p:sp useBgFill="1">
        <p:nvSpPr>
          <p:cNvPr id="5" name="五邊形 4"/>
          <p:cNvSpPr/>
          <p:nvPr userDrawn="1"/>
        </p:nvSpPr>
        <p:spPr>
          <a:xfrm>
            <a:off x="1691680" y="2204864"/>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863"/>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25" y="2133600"/>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48"/>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698661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0"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0" y="908050"/>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sz="1400">
                <a:solidFill>
                  <a:schemeClr val="tx1"/>
                </a:solidFill>
              </a:defRPr>
            </a:lvl1pPr>
          </a:lstStyle>
          <a:p>
            <a:pPr>
              <a:defRPr/>
            </a:pPr>
            <a:fld id="{39A2324E-18F6-4066-8489-E9E4359DD8DE}" type="slidenum">
              <a:rPr lang="en-US" altLang="zh-TW"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34503373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38" y="304800"/>
            <a:ext cx="8008937"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27677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786295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5" name="Shape 45"/>
          <p:cNvSpPr txBox="1">
            <a:spLocks noGrp="1"/>
          </p:cNvSpPr>
          <p:nvPr>
            <p:ph type="title"/>
          </p:nvPr>
        </p:nvSpPr>
        <p:spPr>
          <a:xfrm>
            <a:off x="841000" y="2512133"/>
            <a:ext cx="4801499" cy="546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841001"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2931575"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5022150"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3597665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CF5CD2B-B950-4895-B975-4C770C2DB504}"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38675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A08B97BB-4AC4-4237-81D7-EC77067628C1}" type="datetime1">
              <a:rPr lang="zh-TW" altLang="en-US" smtClean="0"/>
              <a:pPr>
                <a:defRPr/>
              </a:pPr>
              <a:t>2016/10/13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DF50F26E-1C91-4362-B569-491AE14B0CFA}"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1" y="0"/>
            <a:ext cx="9144001" cy="6957392"/>
          </a:xfrm>
          <a:prstGeom prst="rect">
            <a:avLst/>
          </a:prstGeom>
          <a:noFill/>
          <a:ln>
            <a:noFill/>
          </a:ln>
          <a:extLst/>
        </p:spPr>
      </p:pic>
      <p:sp useBgFill="1">
        <p:nvSpPr>
          <p:cNvPr id="5" name="五邊形 4"/>
          <p:cNvSpPr/>
          <p:nvPr userDrawn="1"/>
        </p:nvSpPr>
        <p:spPr>
          <a:xfrm>
            <a:off x="1691680" y="2204926"/>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925"/>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30" y="2133662"/>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52"/>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576032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2"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2" y="908050"/>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sz="1400">
                <a:solidFill>
                  <a:schemeClr val="tx1"/>
                </a:solidFill>
              </a:defRPr>
            </a:lvl1pPr>
          </a:lstStyle>
          <a:p>
            <a:pPr>
              <a:defRPr/>
            </a:pPr>
            <a:fld id="{39A2324E-18F6-4066-8489-E9E4359DD8DE}" type="slidenum">
              <a:rPr lang="en-US" altLang="zh-TW"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809161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39" y="304800"/>
            <a:ext cx="8008937"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715522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1"/>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135749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E41075D-3CCB-417F-A61A-4C2D87BC1309}"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79518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5" name="Shape 45"/>
          <p:cNvSpPr txBox="1">
            <a:spLocks noGrp="1"/>
          </p:cNvSpPr>
          <p:nvPr>
            <p:ph type="title"/>
          </p:nvPr>
        </p:nvSpPr>
        <p:spPr>
          <a:xfrm>
            <a:off x="841002" y="2512133"/>
            <a:ext cx="4801499" cy="546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841032" y="3353835"/>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2931603" y="3353835"/>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5022181" y="3353835"/>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3894975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2" y="0"/>
            <a:ext cx="9144001" cy="6957392"/>
          </a:xfrm>
          <a:prstGeom prst="rect">
            <a:avLst/>
          </a:prstGeom>
          <a:noFill/>
          <a:ln>
            <a:noFill/>
          </a:ln>
          <a:extLst/>
        </p:spPr>
      </p:pic>
      <p:sp useBgFill="1">
        <p:nvSpPr>
          <p:cNvPr id="5" name="五邊形 4"/>
          <p:cNvSpPr/>
          <p:nvPr userDrawn="1"/>
        </p:nvSpPr>
        <p:spPr>
          <a:xfrm>
            <a:off x="1691680" y="2204864"/>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863"/>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25" y="2133600"/>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48"/>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1822686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0"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0" y="908050"/>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sz="1400">
                <a:solidFill>
                  <a:schemeClr val="tx1"/>
                </a:solidFill>
              </a:defRPr>
            </a:lvl1pPr>
          </a:lstStyle>
          <a:p>
            <a:pPr>
              <a:defRPr/>
            </a:pPr>
            <a:fld id="{39A2324E-18F6-4066-8489-E9E4359DD8DE}" type="slidenum">
              <a:rPr lang="en-US" altLang="zh-TW"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1336198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38" y="304800"/>
            <a:ext cx="8008937"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3538665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63737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E3870B9-BCBE-414F-962A-3C22223BAC0E}" type="datetime1">
              <a:rPr lang="zh-TW" altLang="en-US" smtClean="0"/>
              <a:pPr>
                <a:defRPr/>
              </a:pPr>
              <a:t>2016/10/13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F9A84AFB-CC33-4297-B471-0BAE615AC67A}"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5" name="Shape 45"/>
          <p:cNvSpPr txBox="1">
            <a:spLocks noGrp="1"/>
          </p:cNvSpPr>
          <p:nvPr>
            <p:ph type="title"/>
          </p:nvPr>
        </p:nvSpPr>
        <p:spPr>
          <a:xfrm>
            <a:off x="841000" y="2512133"/>
            <a:ext cx="4801499" cy="546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841001"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2931575"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5022150"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997247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CF5CD2B-B950-4895-B975-4C770C2DB504}"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900459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2" y="0"/>
            <a:ext cx="9144001" cy="6957392"/>
          </a:xfrm>
          <a:prstGeom prst="rect">
            <a:avLst/>
          </a:prstGeom>
          <a:noFill/>
          <a:ln>
            <a:noFill/>
          </a:ln>
          <a:extLst/>
        </p:spPr>
      </p:pic>
      <p:sp useBgFill="1">
        <p:nvSpPr>
          <p:cNvPr id="5" name="五邊形 4"/>
          <p:cNvSpPr/>
          <p:nvPr userDrawn="1"/>
        </p:nvSpPr>
        <p:spPr>
          <a:xfrm>
            <a:off x="1691680" y="2204864"/>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863"/>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25" y="2133600"/>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48"/>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510461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0"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0" y="908050"/>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sz="1400">
                <a:solidFill>
                  <a:schemeClr val="tx1"/>
                </a:solidFill>
              </a:defRPr>
            </a:lvl1pPr>
          </a:lstStyle>
          <a:p>
            <a:pPr>
              <a:defRPr/>
            </a:pPr>
            <a:fld id="{39A2324E-18F6-4066-8489-E9E4359DD8DE}" type="slidenum">
              <a:rPr lang="en-US" altLang="zh-TW"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19485697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38" y="304800"/>
            <a:ext cx="8008937"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2623127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425398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5" name="Shape 45"/>
          <p:cNvSpPr txBox="1">
            <a:spLocks noGrp="1"/>
          </p:cNvSpPr>
          <p:nvPr>
            <p:ph type="title"/>
          </p:nvPr>
        </p:nvSpPr>
        <p:spPr>
          <a:xfrm>
            <a:off x="841000" y="2512133"/>
            <a:ext cx="4801499" cy="546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841001"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2931575"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5022150"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3132260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CF5CD2B-B950-4895-B975-4C770C2DB504}"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41414048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2" y="0"/>
            <a:ext cx="9144001" cy="6957392"/>
          </a:xfrm>
          <a:prstGeom prst="rect">
            <a:avLst/>
          </a:prstGeom>
          <a:noFill/>
          <a:ln>
            <a:noFill/>
          </a:ln>
          <a:extLst/>
        </p:spPr>
      </p:pic>
      <p:sp useBgFill="1">
        <p:nvSpPr>
          <p:cNvPr id="5" name="五邊形 4"/>
          <p:cNvSpPr/>
          <p:nvPr userDrawn="1"/>
        </p:nvSpPr>
        <p:spPr>
          <a:xfrm>
            <a:off x="1691680" y="2204864"/>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8" name="投影片編號版面配置區 5"/>
          <p:cNvSpPr txBox="1">
            <a:spLocks/>
          </p:cNvSpPr>
          <p:nvPr userDrawn="1"/>
        </p:nvSpPr>
        <p:spPr>
          <a:xfrm>
            <a:off x="6975475" y="6519863"/>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25" y="2133600"/>
            <a:ext cx="1444625" cy="1438275"/>
          </a:xfrm>
          <a:prstGeom prst="rect">
            <a:avLst/>
          </a:prstGeom>
          <a:ln>
            <a:noFill/>
          </a:ln>
          <a:effectLst>
            <a:outerShdw blurRad="292100" dist="139700" dir="2700000" algn="tl" rotWithShape="0">
              <a:srgbClr val="333333">
                <a:alpha val="65000"/>
              </a:srgbClr>
            </a:outerShdw>
          </a:effectLst>
          <a:extLst/>
        </p:spPr>
      </p:pic>
      <p:sp>
        <p:nvSpPr>
          <p:cNvPr id="6" name="標題 1"/>
          <p:cNvSpPr>
            <a:spLocks noGrp="1"/>
          </p:cNvSpPr>
          <p:nvPr>
            <p:ph type="ctrTitle"/>
          </p:nvPr>
        </p:nvSpPr>
        <p:spPr>
          <a:xfrm>
            <a:off x="1765920" y="2060848"/>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6262511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p:nvGrpSpPr>
        <p:grpSpPr bwMode="auto">
          <a:xfrm>
            <a:off x="0"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prstClr val="white"/>
                  </a:solidFill>
                </a:rPr>
                <a:t>衛生福利部</a:t>
              </a:r>
              <a:endParaRPr lang="en-US" altLang="zh-TW" sz="2000" dirty="0">
                <a:solidFill>
                  <a:prstClr val="white"/>
                </a:solidFill>
              </a:endParaRPr>
            </a:p>
            <a:p>
              <a:pPr algn="ctr">
                <a:defRPr/>
              </a:pPr>
              <a:r>
                <a:rPr lang="en-US" altLang="zh-TW" sz="1200" b="1" dirty="0">
                  <a:solidFill>
                    <a:prstClr val="white"/>
                  </a:solidFill>
                </a:rPr>
                <a:t>Ministry of Health and Welfare</a:t>
              </a:r>
              <a:endParaRPr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grpSp>
        <p:nvGrpSpPr>
          <p:cNvPr id="8" name="Group 16"/>
          <p:cNvGrpSpPr>
            <a:grpSpLocks/>
          </p:cNvGrpSpPr>
          <p:nvPr userDrawn="1"/>
        </p:nvGrpSpPr>
        <p:grpSpPr bwMode="auto">
          <a:xfrm>
            <a:off x="0" y="908050"/>
            <a:ext cx="9128125" cy="900113"/>
            <a:chOff x="0" y="572"/>
            <a:chExt cx="5750" cy="567"/>
          </a:xfrm>
        </p:grpSpPr>
        <p:sp>
          <p:nvSpPr>
            <p:cNvPr id="9" name="矩形 4"/>
            <p:cNvSpPr/>
            <p:nvPr/>
          </p:nvSpPr>
          <p:spPr>
            <a:xfrm>
              <a:off x="292" y="705"/>
              <a:ext cx="2007"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a:solidFill>
                    <a:prstClr val="white"/>
                  </a:solidFill>
                  <a:latin typeface="Times New Roman" pitchFamily="18" charset="0"/>
                </a:rPr>
                <a:t>衛生福利部</a:t>
              </a:r>
              <a:endParaRPr lang="en-US" altLang="zh-TW" sz="2000">
                <a:solidFill>
                  <a:prstClr val="white"/>
                </a:solidFill>
                <a:latin typeface="Times New Roman" pitchFamily="18" charset="0"/>
              </a:endParaRPr>
            </a:p>
            <a:p>
              <a:pPr algn="ctr">
                <a:defRPr/>
              </a:pPr>
              <a:r>
                <a:rPr lang="en-US" altLang="zh-TW" sz="1200" b="1">
                  <a:solidFill>
                    <a:prstClr val="white"/>
                  </a:solidFill>
                  <a:latin typeface="Times New Roman" pitchFamily="18" charset="0"/>
                </a:rPr>
                <a:t>Ministry of Health and Welfare</a:t>
              </a:r>
              <a:endParaRPr lang="zh-TW" altLang="en-US" sz="1200" b="1">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3" name="日期版面配置區 3"/>
          <p:cNvSpPr>
            <a:spLocks noGrp="1"/>
          </p:cNvSpPr>
          <p:nvPr>
            <p:ph type="dt" sz="half" idx="10"/>
          </p:nvPr>
        </p:nvSpPr>
        <p:spPr/>
        <p:txBody>
          <a:bodyPr/>
          <a:lstStyle>
            <a:lvl1pPr>
              <a:defRPr/>
            </a:lvl1pPr>
          </a:lstStyle>
          <a:p>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sz="1400">
                <a:solidFill>
                  <a:schemeClr val="tx1"/>
                </a:solidFill>
              </a:defRPr>
            </a:lvl1pPr>
          </a:lstStyle>
          <a:p>
            <a:pPr>
              <a:defRPr/>
            </a:pPr>
            <a:fld id="{39A2324E-18F6-4066-8489-E9E4359DD8DE}" type="slidenum">
              <a:rPr lang="en-US" altLang="zh-TW"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385708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E91FAC2-DF51-4A5B-9058-C80D5BAF3ACE}" type="datetime1">
              <a:rPr lang="zh-TW" altLang="en-US" smtClean="0"/>
              <a:pPr>
                <a:defRPr/>
              </a:pPr>
              <a:t>2016/10/13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D34509F8-BCDC-4ADE-95E4-740EAFC0E649}"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66738" y="304800"/>
            <a:ext cx="8008937"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376945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795835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5" name="Shape 45"/>
          <p:cNvSpPr txBox="1">
            <a:spLocks noGrp="1"/>
          </p:cNvSpPr>
          <p:nvPr>
            <p:ph type="title"/>
          </p:nvPr>
        </p:nvSpPr>
        <p:spPr>
          <a:xfrm>
            <a:off x="841000" y="2512133"/>
            <a:ext cx="4801499" cy="546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841001"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2931575"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5022150" y="3353834"/>
            <a:ext cx="1988699" cy="32139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4158963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CF5CD2B-B950-4895-B975-4C770C2DB504}"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51494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F1E2FA3-D517-459B-938D-772D2CFDB492}" type="datetime1">
              <a:rPr lang="zh-TW" altLang="en-US" smtClean="0"/>
              <a:pPr>
                <a:defRPr/>
              </a:pPr>
              <a:t>2016/10/13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B6B59589-D990-443A-B0A3-5E5D5BAB66C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BA5B803-3F51-4278-B68F-E5714B060D58}" type="datetime1">
              <a:rPr lang="zh-TW" altLang="en-US" smtClean="0"/>
              <a:pPr>
                <a:defRPr/>
              </a:pPr>
              <a:t>2016/10/13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6680FFD9-1450-4CC9-9C07-8E38482AE1D1}"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theme" Target="../theme/theme1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theme" Target="../theme/theme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FB0D1540-B510-48BA-83EB-9430335D2FE0}" type="datetime1">
              <a:rPr lang="zh-TW" altLang="en-US" smtClean="0"/>
              <a:pPr>
                <a:defRPr/>
              </a:pPr>
              <a:t>2016/10/13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Times New Roman" panose="02020603050405020304" pitchFamily="18" charset="0"/>
                <a:ea typeface="+mn-ea"/>
                <a:cs typeface="Times New Roman" panose="02020603050405020304" pitchFamily="18" charset="0"/>
              </a:defRPr>
            </a:lvl1pPr>
          </a:lstStyle>
          <a:p>
            <a:pPr>
              <a:defRPr/>
            </a:pPr>
            <a:fld id="{64A82AEE-D594-49C8-86A8-140770799E7D}" type="slidenum">
              <a:rPr lang="zh-TW" altLang="en-US" smtClean="0"/>
              <a:pPr>
                <a:defRPr/>
              </a:pPr>
              <a:t>‹#›</a:t>
            </a:fld>
            <a:endParaRPr lang="zh-TW" altLang="en-US" dirty="0"/>
          </a:p>
        </p:txBody>
      </p:sp>
      <p:grpSp>
        <p:nvGrpSpPr>
          <p:cNvPr id="1031" name="群組 6"/>
          <p:cNvGrpSpPr>
            <a:grpSpLocks/>
          </p:cNvGrpSpPr>
          <p:nvPr userDrawn="1"/>
        </p:nvGrpSpPr>
        <p:grpSpPr bwMode="auto">
          <a:xfrm>
            <a:off x="0" y="908050"/>
            <a:ext cx="9128125" cy="900113"/>
            <a:chOff x="0" y="908720"/>
            <a:chExt cx="9128102" cy="899592"/>
          </a:xfrm>
        </p:grpSpPr>
        <p:sp>
          <p:nvSpPr>
            <p:cNvPr id="8"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dirty="0">
                  <a:solidFill>
                    <a:schemeClr val="bg1"/>
                  </a:solidFill>
                  <a:latin typeface="標楷體" pitchFamily="65" charset="-120"/>
                  <a:ea typeface="標楷體" pitchFamily="65" charset="-120"/>
                </a:rPr>
                <a:t>衛生福利部</a:t>
              </a:r>
              <a:endParaRPr kumimoji="0" lang="en-US" altLang="zh-TW" sz="2000" dirty="0">
                <a:solidFill>
                  <a:schemeClr val="bg1"/>
                </a:solidFill>
                <a:latin typeface="標楷體" pitchFamily="65" charset="-120"/>
                <a:ea typeface="標楷體" pitchFamily="65" charset="-120"/>
              </a:endParaRPr>
            </a:p>
            <a:p>
              <a:pPr algn="ctr" fontAlgn="auto">
                <a:spcBef>
                  <a:spcPts val="0"/>
                </a:spcBef>
                <a:spcAft>
                  <a:spcPts val="0"/>
                </a:spcAft>
                <a:defRPr/>
              </a:pPr>
              <a:r>
                <a:rPr kumimoji="0" lang="en-US" altLang="zh-TW" sz="1200" b="1" dirty="0">
                  <a:solidFill>
                    <a:schemeClr val="bg1"/>
                  </a:solidFill>
                  <a:latin typeface="+mj-lt"/>
                  <a:ea typeface="標楷體" pitchFamily="65" charset="-120"/>
                </a:rPr>
                <a:t>Ministry of Health and Welfare</a:t>
              </a:r>
              <a:endParaRPr kumimoji="0" lang="zh-TW" altLang="en-US" sz="1200" b="1" dirty="0">
                <a:solidFill>
                  <a:schemeClr val="bg1"/>
                </a:solidFill>
                <a:latin typeface="+mj-lt"/>
                <a:ea typeface="標楷體" pitchFamily="65" charset="-120"/>
              </a:endParaRPr>
            </a:p>
          </p:txBody>
        </p:sp>
        <p:pic>
          <p:nvPicPr>
            <p:cNvPr id="1033" name="Picture 2"/>
            <p:cNvPicPr>
              <a:picLocks noChangeAspect="1" noChangeArrowheads="1"/>
            </p:cNvPicPr>
            <p:nvPr userDrawn="1"/>
          </p:nvPicPr>
          <p:blipFill>
            <a:blip r:embed="rId14" cstate="print"/>
            <a:srcRect/>
            <a:stretch>
              <a:fillRect/>
            </a:stretch>
          </p:blipFill>
          <p:spPr bwMode="auto">
            <a:xfrm>
              <a:off x="0" y="908720"/>
              <a:ext cx="899592" cy="899592"/>
            </a:xfrm>
            <a:prstGeom prst="rect">
              <a:avLst/>
            </a:prstGeom>
            <a:noFill/>
            <a:ln w="9525">
              <a:noFill/>
              <a:miter lim="800000"/>
              <a:headEnd/>
              <a:tailEnd/>
            </a:ln>
          </p:spPr>
        </p:pic>
        <p:sp>
          <p:nvSpPr>
            <p:cNvPr id="10"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Tree>
  </p:cSld>
  <p:clrMap bg1="lt1" tx1="dk1" bg2="lt2" tx2="dk2" accent1="accent1" accent2="accent2" accent3="accent3" accent4="accent4" accent5="accent5" accent6="accent6" hlink="hlink" folHlink="folHlink"/>
  <p:sldLayoutIdLst>
    <p:sldLayoutId id="2147483793" r:id="rId1"/>
    <p:sldLayoutId id="2147483792" r:id="rId2"/>
    <p:sldLayoutId id="2147483791" r:id="rId3"/>
    <p:sldLayoutId id="2147483790" r:id="rId4"/>
    <p:sldLayoutId id="2147483789" r:id="rId5"/>
    <p:sldLayoutId id="2147483788" r:id="rId6"/>
    <p:sldLayoutId id="2147483787" r:id="rId7"/>
    <p:sldLayoutId id="2147483786" r:id="rId8"/>
    <p:sldLayoutId id="2147483785" r:id="rId9"/>
    <p:sldLayoutId id="2147483784" r:id="rId10"/>
    <p:sldLayoutId id="2147483783" r:id="rId11"/>
    <p:sldLayoutId id="214748378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0000CC"/>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rgbClr val="0000CC"/>
          </a:solidFill>
          <a:latin typeface="標楷體" pitchFamily="65" charset="-120"/>
          <a:ea typeface="標楷體" pitchFamily="65" charset="-120"/>
        </a:defRPr>
      </a:lvl2pPr>
      <a:lvl3pPr algn="ctr" rtl="0" eaLnBrk="0" fontAlgn="base" hangingPunct="0">
        <a:spcBef>
          <a:spcPct val="0"/>
        </a:spcBef>
        <a:spcAft>
          <a:spcPct val="0"/>
        </a:spcAft>
        <a:defRPr sz="4400">
          <a:solidFill>
            <a:srgbClr val="0000CC"/>
          </a:solidFill>
          <a:latin typeface="標楷體" pitchFamily="65" charset="-120"/>
          <a:ea typeface="標楷體" pitchFamily="65" charset="-120"/>
        </a:defRPr>
      </a:lvl3pPr>
      <a:lvl4pPr algn="ctr" rtl="0" eaLnBrk="0" fontAlgn="base" hangingPunct="0">
        <a:spcBef>
          <a:spcPct val="0"/>
        </a:spcBef>
        <a:spcAft>
          <a:spcPct val="0"/>
        </a:spcAft>
        <a:defRPr sz="4400">
          <a:solidFill>
            <a:srgbClr val="0000CC"/>
          </a:solidFill>
          <a:latin typeface="標楷體" pitchFamily="65" charset="-120"/>
          <a:ea typeface="標楷體" pitchFamily="65" charset="-120"/>
        </a:defRPr>
      </a:lvl4pPr>
      <a:lvl5pPr algn="ctr" rtl="0" eaLnBrk="0" fontAlgn="base" hangingPunct="0">
        <a:spcBef>
          <a:spcPct val="0"/>
        </a:spcBef>
        <a:spcAft>
          <a:spcPct val="0"/>
        </a:spcAft>
        <a:defRPr sz="4400">
          <a:solidFill>
            <a:srgbClr val="0000CC"/>
          </a:solidFill>
          <a:latin typeface="標楷體" pitchFamily="65" charset="-120"/>
          <a:ea typeface="標楷體" pitchFamily="65" charset="-120"/>
        </a:defRPr>
      </a:lvl5pPr>
      <a:lvl6pPr marL="457200" algn="ctr" rtl="0" fontAlgn="base">
        <a:spcBef>
          <a:spcPct val="0"/>
        </a:spcBef>
        <a:spcAft>
          <a:spcPct val="0"/>
        </a:spcAft>
        <a:defRPr sz="4400">
          <a:solidFill>
            <a:srgbClr val="0000CC"/>
          </a:solidFill>
          <a:latin typeface="標楷體" pitchFamily="65" charset="-120"/>
          <a:ea typeface="標楷體" pitchFamily="65" charset="-120"/>
        </a:defRPr>
      </a:lvl6pPr>
      <a:lvl7pPr marL="914400" algn="ctr" rtl="0" fontAlgn="base">
        <a:spcBef>
          <a:spcPct val="0"/>
        </a:spcBef>
        <a:spcAft>
          <a:spcPct val="0"/>
        </a:spcAft>
        <a:defRPr sz="4400">
          <a:solidFill>
            <a:srgbClr val="0000CC"/>
          </a:solidFill>
          <a:latin typeface="標楷體" pitchFamily="65" charset="-120"/>
          <a:ea typeface="標楷體" pitchFamily="65" charset="-120"/>
        </a:defRPr>
      </a:lvl7pPr>
      <a:lvl8pPr marL="1371600" algn="ctr" rtl="0" fontAlgn="base">
        <a:spcBef>
          <a:spcPct val="0"/>
        </a:spcBef>
        <a:spcAft>
          <a:spcPct val="0"/>
        </a:spcAft>
        <a:defRPr sz="4400">
          <a:solidFill>
            <a:srgbClr val="0000CC"/>
          </a:solidFill>
          <a:latin typeface="標楷體" pitchFamily="65" charset="-120"/>
          <a:ea typeface="標楷體" pitchFamily="65" charset="-120"/>
        </a:defRPr>
      </a:lvl8pPr>
      <a:lvl9pPr marL="1828800" algn="ctr" rtl="0" fontAlgn="base">
        <a:spcBef>
          <a:spcPct val="0"/>
        </a:spcBef>
        <a:spcAft>
          <a:spcPct val="0"/>
        </a:spcAft>
        <a:defRPr sz="4400">
          <a:solidFill>
            <a:srgbClr val="0000CC"/>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標楷體" pitchFamily="65" charset="-120"/>
          <a:ea typeface="標楷體" pitchFamily="65"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標楷體" pitchFamily="65" charset="-120"/>
          <a:ea typeface="標楷體" pitchFamily="65"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標楷體" pitchFamily="65" charset="-120"/>
          <a:ea typeface="標楷體" pitchFamily="65"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日期版面配置區 3"/>
          <p:cNvSpPr>
            <a:spLocks noGrp="1"/>
          </p:cNvSpPr>
          <p:nvPr>
            <p:ph type="dt" sz="half" idx="2"/>
          </p:nvPr>
        </p:nvSpPr>
        <p:spPr>
          <a:xfrm>
            <a:off x="-36513" y="6519863"/>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86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863"/>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302145460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Lst>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FA9D871B-FCD4-47C4-8C7A-DFC3CAC17558}" type="datetime1">
              <a:rPr lang="zh-TW" altLang="en-US" smtClean="0">
                <a:solidFill>
                  <a:prstClr val="black">
                    <a:tint val="75000"/>
                  </a:prstClr>
                </a:solidFill>
              </a:rPr>
              <a:pPr>
                <a:defRPr/>
              </a:pPr>
              <a:t>2016/10/13</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Times New Roman" panose="02020603050405020304" pitchFamily="18" charset="0"/>
                <a:ea typeface="+mn-ea"/>
                <a:cs typeface="Times New Roman" panose="02020603050405020304" pitchFamily="18" charset="0"/>
              </a:defRPr>
            </a:lvl1pPr>
          </a:lstStyle>
          <a:p>
            <a:pPr>
              <a:defRPr/>
            </a:pPr>
            <a:fld id="{64A82AEE-D594-49C8-86A8-140770799E7D}" type="slidenum">
              <a:rPr lang="zh-TW" altLang="en-US" smtClean="0">
                <a:solidFill>
                  <a:prstClr val="black">
                    <a:tint val="75000"/>
                  </a:prstClr>
                </a:solidFill>
              </a:rPr>
              <a:pPr>
                <a:defRPr/>
              </a:pPr>
              <a:t>‹#›</a:t>
            </a:fld>
            <a:endParaRPr lang="zh-TW" altLang="en-US" dirty="0">
              <a:solidFill>
                <a:prstClr val="black">
                  <a:tint val="75000"/>
                </a:prstClr>
              </a:solidFill>
            </a:endParaRPr>
          </a:p>
        </p:txBody>
      </p:sp>
      <p:grpSp>
        <p:nvGrpSpPr>
          <p:cNvPr id="1031" name="群組 6"/>
          <p:cNvGrpSpPr>
            <a:grpSpLocks/>
          </p:cNvGrpSpPr>
          <p:nvPr userDrawn="1"/>
        </p:nvGrpSpPr>
        <p:grpSpPr bwMode="auto">
          <a:xfrm>
            <a:off x="0" y="908050"/>
            <a:ext cx="9128125" cy="900113"/>
            <a:chOff x="0" y="908720"/>
            <a:chExt cx="9128102" cy="899592"/>
          </a:xfrm>
        </p:grpSpPr>
        <p:sp>
          <p:nvSpPr>
            <p:cNvPr id="8"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dirty="0">
                  <a:solidFill>
                    <a:prstClr val="white"/>
                  </a:solidFill>
                  <a:latin typeface="標楷體" pitchFamily="65" charset="-120"/>
                  <a:ea typeface="標楷體" pitchFamily="65" charset="-120"/>
                </a:rPr>
                <a:t>衛生福利部</a:t>
              </a:r>
              <a:endParaRPr kumimoji="0" lang="en-US" altLang="zh-TW" sz="2000" dirty="0">
                <a:solidFill>
                  <a:prstClr val="white"/>
                </a:solidFill>
                <a:latin typeface="標楷體" pitchFamily="65" charset="-120"/>
                <a:ea typeface="標楷體" pitchFamily="65" charset="-120"/>
              </a:endParaRPr>
            </a:p>
            <a:p>
              <a:pPr algn="ctr" fontAlgn="auto">
                <a:spcBef>
                  <a:spcPts val="0"/>
                </a:spcBef>
                <a:spcAft>
                  <a:spcPts val="0"/>
                </a:spcAft>
                <a:defRPr/>
              </a:pPr>
              <a:r>
                <a:rPr kumimoji="0" lang="en-US" altLang="zh-TW" sz="1200" b="1" dirty="0">
                  <a:solidFill>
                    <a:prstClr val="white"/>
                  </a:solidFill>
                  <a:ea typeface="標楷體" pitchFamily="65" charset="-120"/>
                </a:rPr>
                <a:t>Ministry of Health and Welfare</a:t>
              </a:r>
              <a:endParaRPr kumimoji="0" lang="zh-TW" altLang="en-US" sz="1200" b="1" dirty="0">
                <a:solidFill>
                  <a:prstClr val="white"/>
                </a:solidFill>
                <a:ea typeface="標楷體" pitchFamily="65" charset="-120"/>
              </a:endParaRPr>
            </a:p>
          </p:txBody>
        </p:sp>
        <p:pic>
          <p:nvPicPr>
            <p:cNvPr id="1033" name="Picture 2"/>
            <p:cNvPicPr>
              <a:picLocks noChangeAspect="1" noChangeArrowheads="1"/>
            </p:cNvPicPr>
            <p:nvPr userDrawn="1"/>
          </p:nvPicPr>
          <p:blipFill>
            <a:blip r:embed="rId14" cstate="print"/>
            <a:srcRect/>
            <a:stretch>
              <a:fillRect/>
            </a:stretch>
          </p:blipFill>
          <p:spPr bwMode="auto">
            <a:xfrm>
              <a:off x="0" y="908720"/>
              <a:ext cx="899592" cy="899592"/>
            </a:xfrm>
            <a:prstGeom prst="rect">
              <a:avLst/>
            </a:prstGeom>
            <a:noFill/>
            <a:ln w="9525">
              <a:noFill/>
              <a:miter lim="800000"/>
              <a:headEnd/>
              <a:tailEnd/>
            </a:ln>
          </p:spPr>
        </p:pic>
        <p:sp>
          <p:nvSpPr>
            <p:cNvPr id="10"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grpSp>
    </p:spTree>
    <p:extLst>
      <p:ext uri="{BB962C8B-B14F-4D97-AF65-F5344CB8AC3E}">
        <p14:creationId xmlns:p14="http://schemas.microsoft.com/office/powerpoint/2010/main" val="53323026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0000CC"/>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rgbClr val="0000CC"/>
          </a:solidFill>
          <a:latin typeface="標楷體" pitchFamily="65" charset="-120"/>
          <a:ea typeface="標楷體" pitchFamily="65" charset="-120"/>
        </a:defRPr>
      </a:lvl2pPr>
      <a:lvl3pPr algn="ctr" rtl="0" eaLnBrk="0" fontAlgn="base" hangingPunct="0">
        <a:spcBef>
          <a:spcPct val="0"/>
        </a:spcBef>
        <a:spcAft>
          <a:spcPct val="0"/>
        </a:spcAft>
        <a:defRPr sz="4400">
          <a:solidFill>
            <a:srgbClr val="0000CC"/>
          </a:solidFill>
          <a:latin typeface="標楷體" pitchFamily="65" charset="-120"/>
          <a:ea typeface="標楷體" pitchFamily="65" charset="-120"/>
        </a:defRPr>
      </a:lvl3pPr>
      <a:lvl4pPr algn="ctr" rtl="0" eaLnBrk="0" fontAlgn="base" hangingPunct="0">
        <a:spcBef>
          <a:spcPct val="0"/>
        </a:spcBef>
        <a:spcAft>
          <a:spcPct val="0"/>
        </a:spcAft>
        <a:defRPr sz="4400">
          <a:solidFill>
            <a:srgbClr val="0000CC"/>
          </a:solidFill>
          <a:latin typeface="標楷體" pitchFamily="65" charset="-120"/>
          <a:ea typeface="標楷體" pitchFamily="65" charset="-120"/>
        </a:defRPr>
      </a:lvl4pPr>
      <a:lvl5pPr algn="ctr" rtl="0" eaLnBrk="0" fontAlgn="base" hangingPunct="0">
        <a:spcBef>
          <a:spcPct val="0"/>
        </a:spcBef>
        <a:spcAft>
          <a:spcPct val="0"/>
        </a:spcAft>
        <a:defRPr sz="4400">
          <a:solidFill>
            <a:srgbClr val="0000CC"/>
          </a:solidFill>
          <a:latin typeface="標楷體" pitchFamily="65" charset="-120"/>
          <a:ea typeface="標楷體" pitchFamily="65" charset="-120"/>
        </a:defRPr>
      </a:lvl5pPr>
      <a:lvl6pPr marL="457200" algn="ctr" rtl="0" fontAlgn="base">
        <a:spcBef>
          <a:spcPct val="0"/>
        </a:spcBef>
        <a:spcAft>
          <a:spcPct val="0"/>
        </a:spcAft>
        <a:defRPr sz="4400">
          <a:solidFill>
            <a:srgbClr val="0000CC"/>
          </a:solidFill>
          <a:latin typeface="標楷體" pitchFamily="65" charset="-120"/>
          <a:ea typeface="標楷體" pitchFamily="65" charset="-120"/>
        </a:defRPr>
      </a:lvl6pPr>
      <a:lvl7pPr marL="914400" algn="ctr" rtl="0" fontAlgn="base">
        <a:spcBef>
          <a:spcPct val="0"/>
        </a:spcBef>
        <a:spcAft>
          <a:spcPct val="0"/>
        </a:spcAft>
        <a:defRPr sz="4400">
          <a:solidFill>
            <a:srgbClr val="0000CC"/>
          </a:solidFill>
          <a:latin typeface="標楷體" pitchFamily="65" charset="-120"/>
          <a:ea typeface="標楷體" pitchFamily="65" charset="-120"/>
        </a:defRPr>
      </a:lvl7pPr>
      <a:lvl8pPr marL="1371600" algn="ctr" rtl="0" fontAlgn="base">
        <a:spcBef>
          <a:spcPct val="0"/>
        </a:spcBef>
        <a:spcAft>
          <a:spcPct val="0"/>
        </a:spcAft>
        <a:defRPr sz="4400">
          <a:solidFill>
            <a:srgbClr val="0000CC"/>
          </a:solidFill>
          <a:latin typeface="標楷體" pitchFamily="65" charset="-120"/>
          <a:ea typeface="標楷體" pitchFamily="65" charset="-120"/>
        </a:defRPr>
      </a:lvl8pPr>
      <a:lvl9pPr marL="1828800" algn="ctr" rtl="0" fontAlgn="base">
        <a:spcBef>
          <a:spcPct val="0"/>
        </a:spcBef>
        <a:spcAft>
          <a:spcPct val="0"/>
        </a:spcAft>
        <a:defRPr sz="4400">
          <a:solidFill>
            <a:srgbClr val="0000CC"/>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標楷體" pitchFamily="65" charset="-120"/>
          <a:ea typeface="標楷體" pitchFamily="65"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標楷體" pitchFamily="65" charset="-120"/>
          <a:ea typeface="標楷體" pitchFamily="65"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標楷體" pitchFamily="65" charset="-120"/>
          <a:ea typeface="標楷體" pitchFamily="65"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日期版面配置區 3"/>
          <p:cNvSpPr>
            <a:spLocks noGrp="1"/>
          </p:cNvSpPr>
          <p:nvPr>
            <p:ph type="dt" sz="half" idx="2"/>
          </p:nvPr>
        </p:nvSpPr>
        <p:spPr>
          <a:xfrm>
            <a:off x="-36511" y="6519925"/>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9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925"/>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376072268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Lst>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 name="日期版面配置區 3"/>
          <p:cNvSpPr>
            <a:spLocks noGrp="1"/>
          </p:cNvSpPr>
          <p:nvPr>
            <p:ph type="dt" sz="half" idx="2"/>
          </p:nvPr>
        </p:nvSpPr>
        <p:spPr>
          <a:xfrm>
            <a:off x="-36511" y="6519925"/>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9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925"/>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387898160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日期版面配置區 3"/>
          <p:cNvSpPr>
            <a:spLocks noGrp="1"/>
          </p:cNvSpPr>
          <p:nvPr>
            <p:ph type="dt" sz="half" idx="2"/>
          </p:nvPr>
        </p:nvSpPr>
        <p:spPr>
          <a:xfrm>
            <a:off x="-36511" y="6519867"/>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867"/>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867"/>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992593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Lst>
  <p:transition/>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189"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377"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566"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754"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日期版面配置區 3"/>
          <p:cNvSpPr>
            <a:spLocks noGrp="1"/>
          </p:cNvSpPr>
          <p:nvPr>
            <p:ph type="dt" sz="half" idx="2"/>
          </p:nvPr>
        </p:nvSpPr>
        <p:spPr>
          <a:xfrm>
            <a:off x="-36513" y="6519863"/>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86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863"/>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219647407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Lst>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日期版面配置區 3"/>
          <p:cNvSpPr>
            <a:spLocks noGrp="1"/>
          </p:cNvSpPr>
          <p:nvPr>
            <p:ph type="dt" sz="half" idx="2"/>
          </p:nvPr>
        </p:nvSpPr>
        <p:spPr>
          <a:xfrm>
            <a:off x="-36511" y="6519925"/>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92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925"/>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391712886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Lst>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日期版面配置區 3"/>
          <p:cNvSpPr>
            <a:spLocks noGrp="1"/>
          </p:cNvSpPr>
          <p:nvPr>
            <p:ph type="dt" sz="half" idx="2"/>
          </p:nvPr>
        </p:nvSpPr>
        <p:spPr>
          <a:xfrm>
            <a:off x="-36513" y="6519863"/>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86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863"/>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351427193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Lst>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日期版面配置區 3"/>
          <p:cNvSpPr>
            <a:spLocks noGrp="1"/>
          </p:cNvSpPr>
          <p:nvPr>
            <p:ph type="dt" sz="half" idx="2"/>
          </p:nvPr>
        </p:nvSpPr>
        <p:spPr>
          <a:xfrm>
            <a:off x="-36513" y="6519863"/>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endParaRPr lang="en-US" altLang="zh-TW">
              <a:latin typeface="Verdana" pitchFamily="34" charset="0"/>
            </a:endParaRPr>
          </a:p>
        </p:txBody>
      </p:sp>
      <p:sp>
        <p:nvSpPr>
          <p:cNvPr id="16" name="頁尾版面配置區 4"/>
          <p:cNvSpPr>
            <a:spLocks noGrp="1"/>
          </p:cNvSpPr>
          <p:nvPr>
            <p:ph type="ftr" sz="quarter" idx="3"/>
          </p:nvPr>
        </p:nvSpPr>
        <p:spPr>
          <a:xfrm>
            <a:off x="3124200" y="651986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endParaRPr lang="en-US" altLang="zh-TW">
              <a:latin typeface="Verdana" pitchFamily="34" charset="0"/>
            </a:endParaRPr>
          </a:p>
        </p:txBody>
      </p:sp>
      <p:sp>
        <p:nvSpPr>
          <p:cNvPr id="17" name="投影片編號版面配置區 5"/>
          <p:cNvSpPr>
            <a:spLocks noGrp="1"/>
          </p:cNvSpPr>
          <p:nvPr>
            <p:ph type="sldNum" sz="quarter" idx="4"/>
          </p:nvPr>
        </p:nvSpPr>
        <p:spPr>
          <a:xfrm>
            <a:off x="6975475" y="6519863"/>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a:defRPr/>
            </a:pPr>
            <a:fld id="{7242F49E-319E-4A7C-B25D-C307B2C36E2C}" type="slidenum">
              <a:rPr lang="en-US" altLang="zh-TW">
                <a:solidFill>
                  <a:prstClr val="black">
                    <a:tint val="75000"/>
                  </a:prstClr>
                </a:solidFill>
                <a:latin typeface="Verdana" pitchFamily="34" charset="0"/>
              </a:rPr>
              <a:pPr>
                <a:defRPr/>
              </a:pPr>
              <a:t>‹#›</a:t>
            </a:fld>
            <a:endParaRPr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94202675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Lst>
  <p:hf hdr="0" ftr="0" dt="0"/>
  <p:txStyles>
    <p:title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chart" Target="../charts/chart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8.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1916832"/>
            <a:ext cx="8280920" cy="2088232"/>
          </a:xfrm>
        </p:spPr>
        <p:txBody>
          <a:bodyPr/>
          <a:lstStyle/>
          <a:p>
            <a:r>
              <a:rPr lang="zh-TW" altLang="en-US" b="1" dirty="0" smtClean="0">
                <a:latin typeface="Times New Roman" panose="02020603050405020304" pitchFamily="18" charset="0"/>
                <a:cs typeface="Times New Roman" panose="02020603050405020304" pitchFamily="18" charset="0"/>
              </a:rPr>
              <a:t>長期照顧十年</a:t>
            </a:r>
            <a:r>
              <a:rPr lang="zh-TW" altLang="en-US" b="1" dirty="0">
                <a:latin typeface="Times New Roman" panose="02020603050405020304" pitchFamily="18" charset="0"/>
                <a:cs typeface="Times New Roman" panose="02020603050405020304" pitchFamily="18" charset="0"/>
              </a:rPr>
              <a:t>計畫</a:t>
            </a:r>
            <a:r>
              <a:rPr lang="en-US" altLang="zh-TW" b="1" dirty="0" smtClean="0">
                <a:latin typeface="Times New Roman" panose="02020603050405020304" pitchFamily="18" charset="0"/>
                <a:cs typeface="Times New Roman" panose="02020603050405020304" pitchFamily="18" charset="0"/>
              </a:rPr>
              <a:t>2.0</a:t>
            </a:r>
            <a:r>
              <a:rPr lang="zh-TW" altLang="en-US" b="1" dirty="0" smtClean="0">
                <a:latin typeface="Times New Roman" panose="02020603050405020304" pitchFamily="18" charset="0"/>
                <a:cs typeface="Times New Roman" panose="02020603050405020304" pitchFamily="18" charset="0"/>
              </a:rPr>
              <a:t>報告</a:t>
            </a:r>
            <a:r>
              <a:rPr lang="en-US" altLang="zh-TW" b="1" dirty="0" smtClean="0">
                <a:latin typeface="Times New Roman" panose="02020603050405020304" pitchFamily="18" charset="0"/>
                <a:cs typeface="Times New Roman" panose="02020603050405020304" pitchFamily="18" charset="0"/>
              </a:rPr>
              <a:t> </a:t>
            </a:r>
            <a:endParaRPr lang="zh-TW" altLang="en-US" b="1" dirty="0">
              <a:effectLst/>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1331640" y="4581128"/>
            <a:ext cx="7344816" cy="1800200"/>
          </a:xfrm>
        </p:spPr>
        <p:txBody>
          <a:bodyPr/>
          <a:lstStyle/>
          <a:p>
            <a:r>
              <a:rPr lang="zh-TW" altLang="en-US" sz="2400" b="1" dirty="0" smtClean="0">
                <a:latin typeface="Times New Roman" panose="02020603050405020304" pitchFamily="18" charset="0"/>
                <a:cs typeface="Times New Roman" panose="02020603050405020304" pitchFamily="18" charset="0"/>
              </a:rPr>
              <a:t>衛生</a:t>
            </a:r>
            <a:r>
              <a:rPr lang="zh-TW" altLang="en-US" sz="2400" b="1" dirty="0">
                <a:latin typeface="Times New Roman" panose="02020603050405020304" pitchFamily="18" charset="0"/>
                <a:cs typeface="Times New Roman" panose="02020603050405020304" pitchFamily="18" charset="0"/>
              </a:rPr>
              <a:t>福利部</a:t>
            </a:r>
            <a:endParaRPr lang="en-US" altLang="zh-TW" sz="2400" b="1" dirty="0">
              <a:latin typeface="Times New Roman" panose="02020603050405020304" pitchFamily="18" charset="0"/>
              <a:cs typeface="Times New Roman" panose="02020603050405020304" pitchFamily="18" charset="0"/>
            </a:endParaRPr>
          </a:p>
          <a:p>
            <a:r>
              <a:rPr lang="en-US" altLang="zh-TW" sz="2400" b="1" dirty="0" smtClean="0">
                <a:latin typeface="Times New Roman" panose="02020603050405020304" pitchFamily="18" charset="0"/>
                <a:cs typeface="Times New Roman" panose="02020603050405020304" pitchFamily="18" charset="0"/>
              </a:rPr>
              <a:t>105</a:t>
            </a:r>
            <a:r>
              <a:rPr lang="zh-TW" altLang="en-US" sz="2400" b="1" dirty="0" smtClean="0">
                <a:latin typeface="Times New Roman" panose="02020603050405020304" pitchFamily="18" charset="0"/>
                <a:cs typeface="Times New Roman" panose="02020603050405020304" pitchFamily="18" charset="0"/>
              </a:rPr>
              <a:t>年</a:t>
            </a:r>
            <a:r>
              <a:rPr lang="en-US" altLang="zh-TW" sz="2400" b="1" dirty="0" smtClean="0">
                <a:latin typeface="Times New Roman" panose="02020603050405020304" pitchFamily="18" charset="0"/>
                <a:cs typeface="Times New Roman" panose="02020603050405020304" pitchFamily="18" charset="0"/>
              </a:rPr>
              <a:t>9</a:t>
            </a:r>
            <a:r>
              <a:rPr lang="zh-TW" altLang="en-US" sz="2400" b="1" dirty="0" smtClean="0">
                <a:latin typeface="Times New Roman" panose="02020603050405020304" pitchFamily="18" charset="0"/>
                <a:cs typeface="Times New Roman" panose="02020603050405020304" pitchFamily="18" charset="0"/>
              </a:rPr>
              <a:t>月</a:t>
            </a:r>
            <a:r>
              <a:rPr lang="en-US" altLang="zh-TW" sz="2400" b="1" dirty="0" smtClean="0">
                <a:latin typeface="Times New Roman" panose="02020603050405020304" pitchFamily="18" charset="0"/>
                <a:cs typeface="Times New Roman" panose="02020603050405020304" pitchFamily="18" charset="0"/>
              </a:rPr>
              <a:t>29</a:t>
            </a:r>
            <a:r>
              <a:rPr lang="zh-TW" altLang="en-US" sz="2400" b="1" dirty="0" smtClean="0">
                <a:latin typeface="Times New Roman" panose="02020603050405020304" pitchFamily="18" charset="0"/>
                <a:cs typeface="Times New Roman" panose="02020603050405020304" pitchFamily="18" charset="0"/>
              </a:rPr>
              <a:t>日</a:t>
            </a:r>
            <a:endParaRPr lang="zh-TW" altLang="en-US" sz="2400" b="1" dirty="0">
              <a:latin typeface="Times New Roman" panose="02020603050405020304" pitchFamily="18" charset="0"/>
              <a:cs typeface="Times New Roman" panose="02020603050405020304" pitchFamily="18" charset="0"/>
            </a:endParaRPr>
          </a:p>
        </p:txBody>
      </p:sp>
      <p:sp>
        <p:nvSpPr>
          <p:cNvPr id="6" name="副標題 2"/>
          <p:cNvSpPr txBox="1">
            <a:spLocks/>
          </p:cNvSpPr>
          <p:nvPr/>
        </p:nvSpPr>
        <p:spPr bwMode="auto">
          <a:xfrm>
            <a:off x="6444208" y="116632"/>
            <a:ext cx="261920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rgbClr val="0000CC"/>
                </a:solidFill>
                <a:latin typeface="標楷體" pitchFamily="65" charset="-120"/>
                <a:ea typeface="標楷體" pitchFamily="65" charset="-120"/>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標楷體" pitchFamily="65" charset="-120"/>
                <a:ea typeface="標楷體" pitchFamily="65" charset="-12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標楷體" pitchFamily="65" charset="-120"/>
                <a:ea typeface="標楷體" pitchFamily="65" charset="-12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標楷體" pitchFamily="65" charset="-120"/>
                <a:ea typeface="標楷體" pitchFamily="65" charset="-12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標楷體" pitchFamily="65" charset="-120"/>
                <a:ea typeface="標楷體" pitchFamily="65" charset="-12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kumimoji="0" lang="zh-TW" altLang="en-US" sz="2000" dirty="0">
                <a:solidFill>
                  <a:prstClr val="black"/>
                </a:solidFill>
                <a:latin typeface="Times New Roman" panose="02020603050405020304" pitchFamily="18" charset="0"/>
                <a:cs typeface="Times New Roman" panose="02020603050405020304" pitchFamily="18" charset="0"/>
              </a:rPr>
              <a:t>行政院</a:t>
            </a:r>
            <a:r>
              <a:rPr kumimoji="0" lang="zh-TW" altLang="en-US" sz="2000" dirty="0" smtClean="0">
                <a:solidFill>
                  <a:prstClr val="black"/>
                </a:solidFill>
                <a:latin typeface="Times New Roman" panose="02020603050405020304" pitchFamily="18" charset="0"/>
                <a:cs typeface="Times New Roman" panose="02020603050405020304" pitchFamily="18" charset="0"/>
              </a:rPr>
              <a:t>第</a:t>
            </a:r>
            <a:r>
              <a:rPr kumimoji="0" lang="en-US" altLang="zh-TW" sz="2000" dirty="0" smtClean="0">
                <a:solidFill>
                  <a:prstClr val="black"/>
                </a:solidFill>
                <a:latin typeface="Times New Roman" panose="02020603050405020304" pitchFamily="18" charset="0"/>
                <a:cs typeface="Times New Roman" panose="02020603050405020304" pitchFamily="18" charset="0"/>
              </a:rPr>
              <a:t>3516</a:t>
            </a:r>
            <a:r>
              <a:rPr kumimoji="0" lang="zh-TW" altLang="en-US" sz="2000" dirty="0" smtClean="0">
                <a:solidFill>
                  <a:prstClr val="black"/>
                </a:solidFill>
                <a:latin typeface="Times New Roman" panose="02020603050405020304" pitchFamily="18" charset="0"/>
                <a:cs typeface="Times New Roman" panose="02020603050405020304" pitchFamily="18" charset="0"/>
              </a:rPr>
              <a:t>次會議</a:t>
            </a:r>
            <a:endParaRPr kumimoji="0" lang="en-US" altLang="zh-TW" sz="2000" dirty="0" smtClean="0">
              <a:solidFill>
                <a:prstClr val="black"/>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99488A70-1C71-4D13-945E-C6EEBE317769}" type="slidenum">
              <a:rPr lang="zh-TW" altLang="en-US" smtClean="0">
                <a:solidFill>
                  <a:prstClr val="black">
                    <a:tint val="75000"/>
                  </a:prstClr>
                </a:solidFill>
              </a:rPr>
              <a:pPr>
                <a:defRPr/>
              </a:pPr>
              <a:t>1</a:t>
            </a:fld>
            <a:endParaRPr lang="zh-TW" altLang="en-US" dirty="0">
              <a:solidFill>
                <a:prstClr val="black">
                  <a:tint val="75000"/>
                </a:prstClr>
              </a:solidFill>
            </a:endParaRPr>
          </a:p>
        </p:txBody>
      </p:sp>
    </p:spTree>
    <p:extLst>
      <p:ext uri="{BB962C8B-B14F-4D97-AF65-F5344CB8AC3E}">
        <p14:creationId xmlns:p14="http://schemas.microsoft.com/office/powerpoint/2010/main" val="222607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87"/>
          <p:cNvSpPr txBox="1">
            <a:spLocks noGrp="1"/>
          </p:cNvSpPr>
          <p:nvPr>
            <p:ph type="title"/>
          </p:nvPr>
        </p:nvSpPr>
        <p:spPr>
          <a:prstGeom prst="rect">
            <a:avLst/>
          </a:prstGeom>
          <a:noFill/>
          <a:ln>
            <a:noFill/>
          </a:ln>
        </p:spPr>
        <p:txBody>
          <a:bodyPr lIns="91425" tIns="91425" rIns="91425" bIns="91425" anchor="ctr" anchorCtr="0">
            <a:noAutofit/>
          </a:bodyPr>
          <a:lstStyle/>
          <a:p>
            <a:pPr fontAlgn="base">
              <a:spcBef>
                <a:spcPct val="0"/>
              </a:spcBef>
              <a:spcAft>
                <a:spcPct val="0"/>
              </a:spcAft>
            </a:pPr>
            <a:r>
              <a:rPr lang="zh-TW" altLang="en-US" b="1" dirty="0" smtClean="0">
                <a:solidFill>
                  <a:srgbClr val="0000CC"/>
                </a:solidFill>
                <a:latin typeface="微軟正黑體" panose="020B0604030504040204" pitchFamily="34" charset="-120"/>
                <a:ea typeface="微軟正黑體" panose="020B0604030504040204" pitchFamily="34" charset="-120"/>
              </a:rPr>
              <a:t>二、</a:t>
            </a:r>
            <a:r>
              <a:rPr lang="zh-TW" altLang="en-US" b="1" dirty="0">
                <a:solidFill>
                  <a:srgbClr val="0000CC"/>
                </a:solidFill>
                <a:latin typeface="微軟正黑體" panose="020B0604030504040204" pitchFamily="34" charset="-120"/>
                <a:ea typeface="微軟正黑體" panose="020B0604030504040204" pitchFamily="34" charset="-120"/>
              </a:rPr>
              <a:t>長照</a:t>
            </a:r>
            <a:r>
              <a:rPr lang="en-US" altLang="zh-TW" b="1" dirty="0">
                <a:solidFill>
                  <a:srgbClr val="0000CC"/>
                </a:solidFill>
                <a:latin typeface="微軟正黑體" panose="020B0604030504040204" pitchFamily="34" charset="-120"/>
                <a:ea typeface="微軟正黑體" panose="020B0604030504040204" pitchFamily="34" charset="-120"/>
              </a:rPr>
              <a:t>1.0</a:t>
            </a:r>
            <a:r>
              <a:rPr lang="zh-TW" altLang="en-US" b="1" dirty="0">
                <a:solidFill>
                  <a:srgbClr val="0000CC"/>
                </a:solidFill>
                <a:latin typeface="微軟正黑體" panose="020B0604030504040204" pitchFamily="34" charset="-120"/>
                <a:ea typeface="微軟正黑體" panose="020B0604030504040204" pitchFamily="34" charset="-120"/>
              </a:rPr>
              <a:t>之資源發展現況</a:t>
            </a:r>
            <a:endParaRPr lang="en" b="1" dirty="0">
              <a:solidFill>
                <a:srgbClr val="0000CC"/>
              </a:solidFill>
              <a:latin typeface="微軟正黑體" panose="020B0604030504040204" pitchFamily="34" charset="-120"/>
              <a:ea typeface="微軟正黑體" panose="020B0604030504040204" pitchFamily="34" charset="-120"/>
            </a:endParaRPr>
          </a:p>
        </p:txBody>
      </p:sp>
      <p:sp>
        <p:nvSpPr>
          <p:cNvPr id="49" name="投影片編號版面配置區 48"/>
          <p:cNvSpPr>
            <a:spLocks noGrp="1"/>
          </p:cNvSpPr>
          <p:nvPr>
            <p:ph type="sldNum" sz="quarter" idx="12"/>
          </p:nvPr>
        </p:nvSpPr>
        <p:spPr/>
        <p:txBody>
          <a:bodyPr/>
          <a:lstStyle/>
          <a:p>
            <a:pPr>
              <a:defRPr/>
            </a:pPr>
            <a:fld id="{004E1123-1887-49BE-A5B9-A6A79DB8B8D5}" type="slidenum">
              <a:rPr lang="zh-TW" altLang="en-US" sz="1600" smtClean="0">
                <a:solidFill>
                  <a:prstClr val="black"/>
                </a:solidFill>
                <a:latin typeface="Calibri" panose="020F0502020204030204" pitchFamily="34" charset="0"/>
              </a:rPr>
              <a:pPr>
                <a:defRPr/>
              </a:pPr>
              <a:t>10</a:t>
            </a:fld>
            <a:endParaRPr lang="en-US" altLang="zh-TW" sz="1600" dirty="0">
              <a:solidFill>
                <a:prstClr val="black"/>
              </a:solidFill>
              <a:latin typeface="Calibri" panose="020F0502020204030204" pitchFamily="34" charset="0"/>
            </a:endParaRPr>
          </a:p>
        </p:txBody>
      </p:sp>
      <p:grpSp>
        <p:nvGrpSpPr>
          <p:cNvPr id="37" name="群組 36"/>
          <p:cNvGrpSpPr/>
          <p:nvPr/>
        </p:nvGrpSpPr>
        <p:grpSpPr>
          <a:xfrm>
            <a:off x="35496" y="1562273"/>
            <a:ext cx="9108503" cy="5107087"/>
            <a:chOff x="-269777" y="1244910"/>
            <a:chExt cx="9722522" cy="5410490"/>
          </a:xfrm>
        </p:grpSpPr>
        <p:grpSp>
          <p:nvGrpSpPr>
            <p:cNvPr id="38" name="群組 37"/>
            <p:cNvGrpSpPr/>
            <p:nvPr/>
          </p:nvGrpSpPr>
          <p:grpSpPr>
            <a:xfrm>
              <a:off x="-269777" y="1244910"/>
              <a:ext cx="9722522" cy="5410490"/>
              <a:chOff x="108153" y="837095"/>
              <a:chExt cx="9388568" cy="6058228"/>
            </a:xfrm>
          </p:grpSpPr>
          <p:grpSp>
            <p:nvGrpSpPr>
              <p:cNvPr id="48" name="群組 47"/>
              <p:cNvGrpSpPr/>
              <p:nvPr/>
            </p:nvGrpSpPr>
            <p:grpSpPr>
              <a:xfrm>
                <a:off x="108153" y="837095"/>
                <a:ext cx="9388568" cy="6058228"/>
                <a:chOff x="207818" y="682023"/>
                <a:chExt cx="9490713" cy="6245628"/>
              </a:xfrm>
            </p:grpSpPr>
            <p:grpSp>
              <p:nvGrpSpPr>
                <p:cNvPr id="51" name="群組 50"/>
                <p:cNvGrpSpPr/>
                <p:nvPr/>
              </p:nvGrpSpPr>
              <p:grpSpPr>
                <a:xfrm>
                  <a:off x="207818" y="682023"/>
                  <a:ext cx="9490713" cy="5751570"/>
                  <a:chOff x="207818" y="682023"/>
                  <a:chExt cx="9490713" cy="5751570"/>
                </a:xfrm>
              </p:grpSpPr>
              <p:grpSp>
                <p:nvGrpSpPr>
                  <p:cNvPr id="55" name="群組 13"/>
                  <p:cNvGrpSpPr/>
                  <p:nvPr/>
                </p:nvGrpSpPr>
                <p:grpSpPr>
                  <a:xfrm>
                    <a:off x="207818" y="1039091"/>
                    <a:ext cx="9010996" cy="5394502"/>
                    <a:chOff x="207818" y="1039091"/>
                    <a:chExt cx="9010996" cy="5394502"/>
                  </a:xfrm>
                </p:grpSpPr>
                <p:graphicFrame>
                  <p:nvGraphicFramePr>
                    <p:cNvPr id="61" name="圖表 60"/>
                    <p:cNvGraphicFramePr/>
                    <p:nvPr>
                      <p:extLst/>
                    </p:nvPr>
                  </p:nvGraphicFramePr>
                  <p:xfrm>
                    <a:off x="207818" y="1039091"/>
                    <a:ext cx="9010996" cy="5394502"/>
                  </p:xfrm>
                  <a:graphic>
                    <a:graphicData uri="http://schemas.openxmlformats.org/drawingml/2006/chart">
                      <c:chart xmlns:c="http://schemas.openxmlformats.org/drawingml/2006/chart" xmlns:r="http://schemas.openxmlformats.org/officeDocument/2006/relationships" r:id="rId3"/>
                    </a:graphicData>
                  </a:graphic>
                </p:graphicFrame>
                <p:grpSp>
                  <p:nvGrpSpPr>
                    <p:cNvPr id="62" name="群組 20"/>
                    <p:cNvGrpSpPr/>
                    <p:nvPr/>
                  </p:nvGrpSpPr>
                  <p:grpSpPr>
                    <a:xfrm>
                      <a:off x="3073584" y="1295570"/>
                      <a:ext cx="3751138" cy="4839564"/>
                      <a:chOff x="3073584" y="1295570"/>
                      <a:chExt cx="3751138" cy="4839564"/>
                    </a:xfrm>
                  </p:grpSpPr>
                  <p:pic>
                    <p:nvPicPr>
                      <p:cNvPr id="63" name="圖片 62"/>
                      <p:cNvPicPr>
                        <a:picLocks noChangeAspect="1"/>
                      </p:cNvPicPr>
                      <p:nvPr/>
                    </p:nvPicPr>
                    <p:blipFill rotWithShape="1">
                      <a:blip r:embed="rId4" cstate="print">
                        <a:extLst>
                          <a:ext uri="{28A0092B-C50C-407E-A947-70E740481C1C}">
                            <a14:useLocalDpi xmlns:a14="http://schemas.microsoft.com/office/drawing/2010/main" val="0"/>
                          </a:ext>
                        </a:extLst>
                      </a:blip>
                      <a:srcRect t="1" b="17662"/>
                      <a:stretch/>
                    </p:blipFill>
                    <p:spPr>
                      <a:xfrm>
                        <a:off x="3073584" y="1837517"/>
                        <a:ext cx="583658" cy="560656"/>
                      </a:xfrm>
                      <a:prstGeom prst="rect">
                        <a:avLst/>
                      </a:prstGeom>
                    </p:spPr>
                  </p:pic>
                  <p:pic>
                    <p:nvPicPr>
                      <p:cNvPr id="64" name="圖片 63"/>
                      <p:cNvPicPr>
                        <a:picLocks noChangeAspect="1"/>
                      </p:cNvPicPr>
                      <p:nvPr/>
                    </p:nvPicPr>
                    <p:blipFill rotWithShape="1">
                      <a:blip r:embed="rId5" cstate="print">
                        <a:extLst>
                          <a:ext uri="{28A0092B-C50C-407E-A947-70E740481C1C}">
                            <a14:useLocalDpi xmlns:a14="http://schemas.microsoft.com/office/drawing/2010/main" val="0"/>
                          </a:ext>
                        </a:extLst>
                      </a:blip>
                      <a:srcRect t="1" b="15855"/>
                      <a:stretch/>
                    </p:blipFill>
                    <p:spPr>
                      <a:xfrm rot="13472365" flipH="1">
                        <a:off x="4014301" y="1411475"/>
                        <a:ext cx="375268" cy="443619"/>
                      </a:xfrm>
                      <a:prstGeom prst="rect">
                        <a:avLst/>
                      </a:prstGeom>
                    </p:spPr>
                  </p:pic>
                  <p:pic>
                    <p:nvPicPr>
                      <p:cNvPr id="65" name="圖片 64"/>
                      <p:cNvPicPr>
                        <a:picLocks noChangeAspect="1"/>
                      </p:cNvPicPr>
                      <p:nvPr/>
                    </p:nvPicPr>
                    <p:blipFill rotWithShape="1">
                      <a:blip r:embed="rId6" cstate="print">
                        <a:extLst>
                          <a:ext uri="{28A0092B-C50C-407E-A947-70E740481C1C}">
                            <a14:useLocalDpi xmlns:a14="http://schemas.microsoft.com/office/drawing/2010/main" val="0"/>
                          </a:ext>
                        </a:extLst>
                      </a:blip>
                      <a:srcRect b="23181"/>
                      <a:stretch/>
                    </p:blipFill>
                    <p:spPr>
                      <a:xfrm>
                        <a:off x="4945628" y="1295570"/>
                        <a:ext cx="625575" cy="560656"/>
                      </a:xfrm>
                      <a:prstGeom prst="rect">
                        <a:avLst/>
                      </a:prstGeom>
                    </p:spPr>
                  </p:pic>
                  <p:pic>
                    <p:nvPicPr>
                      <p:cNvPr id="66" name="圖片 65"/>
                      <p:cNvPicPr>
                        <a:picLocks noChangeAspect="1"/>
                      </p:cNvPicPr>
                      <p:nvPr/>
                    </p:nvPicPr>
                    <p:blipFill rotWithShape="1">
                      <a:blip r:embed="rId7" cstate="print">
                        <a:extLst>
                          <a:ext uri="{28A0092B-C50C-407E-A947-70E740481C1C}">
                            <a14:useLocalDpi xmlns:a14="http://schemas.microsoft.com/office/drawing/2010/main" val="0"/>
                          </a:ext>
                        </a:extLst>
                      </a:blip>
                      <a:srcRect b="20033"/>
                      <a:stretch/>
                    </p:blipFill>
                    <p:spPr>
                      <a:xfrm>
                        <a:off x="5809723" y="1881418"/>
                        <a:ext cx="510791" cy="476543"/>
                      </a:xfrm>
                      <a:prstGeom prst="rect">
                        <a:avLst/>
                      </a:prstGeom>
                    </p:spPr>
                  </p:pic>
                  <p:pic>
                    <p:nvPicPr>
                      <p:cNvPr id="67" name="圖片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6859" y="5071976"/>
                        <a:ext cx="433221" cy="433221"/>
                      </a:xfrm>
                      <a:prstGeom prst="rect">
                        <a:avLst/>
                      </a:prstGeom>
                    </p:spPr>
                  </p:pic>
                  <p:pic>
                    <p:nvPicPr>
                      <p:cNvPr id="68" name="圖片 67"/>
                      <p:cNvPicPr>
                        <a:picLocks noChangeAspect="1"/>
                      </p:cNvPicPr>
                      <p:nvPr/>
                    </p:nvPicPr>
                    <p:blipFill rotWithShape="1">
                      <a:blip r:embed="rId9" cstate="print">
                        <a:extLst>
                          <a:ext uri="{28A0092B-C50C-407E-A947-70E740481C1C}">
                            <a14:useLocalDpi xmlns:a14="http://schemas.microsoft.com/office/drawing/2010/main" val="0"/>
                          </a:ext>
                        </a:extLst>
                      </a:blip>
                      <a:srcRect t="-1" b="22023"/>
                      <a:stretch/>
                    </p:blipFill>
                    <p:spPr>
                      <a:xfrm>
                        <a:off x="4882367" y="5615269"/>
                        <a:ext cx="571434" cy="519865"/>
                      </a:xfrm>
                      <a:prstGeom prst="rect">
                        <a:avLst/>
                      </a:prstGeom>
                    </p:spPr>
                  </p:pic>
                  <p:pic>
                    <p:nvPicPr>
                      <p:cNvPr id="69" name="圖片 68"/>
                      <p:cNvPicPr>
                        <a:picLocks noChangeAspect="1"/>
                      </p:cNvPicPr>
                      <p:nvPr/>
                    </p:nvPicPr>
                    <p:blipFill rotWithShape="1">
                      <a:blip r:embed="rId10" cstate="print">
                        <a:extLst>
                          <a:ext uri="{28A0092B-C50C-407E-A947-70E740481C1C}">
                            <a14:useLocalDpi xmlns:a14="http://schemas.microsoft.com/office/drawing/2010/main" val="0"/>
                          </a:ext>
                        </a:extLst>
                      </a:blip>
                      <a:srcRect b="19223"/>
                      <a:stretch/>
                    </p:blipFill>
                    <p:spPr>
                      <a:xfrm>
                        <a:off x="6273085" y="2875509"/>
                        <a:ext cx="551637" cy="519865"/>
                      </a:xfrm>
                      <a:prstGeom prst="rect">
                        <a:avLst/>
                      </a:prstGeom>
                    </p:spPr>
                  </p:pic>
                </p:grpSp>
              </p:grpSp>
              <p:sp>
                <p:nvSpPr>
                  <p:cNvPr id="56" name="文字方塊 55"/>
                  <p:cNvSpPr txBox="1"/>
                  <p:nvPr/>
                </p:nvSpPr>
                <p:spPr>
                  <a:xfrm>
                    <a:off x="1144169" y="1529910"/>
                    <a:ext cx="2110784" cy="675038"/>
                  </a:xfrm>
                  <a:prstGeom prst="rect">
                    <a:avLst/>
                  </a:prstGeom>
                  <a:noFill/>
                </p:spPr>
                <p:txBody>
                  <a:bodyPr wrap="square" rtlCol="0">
                    <a:spAutoFit/>
                  </a:bodyPr>
                  <a:lstStyle/>
                  <a:p>
                    <a:pPr defTabSz="1219140" fontAlgn="auto">
                      <a:spcBef>
                        <a:spcPts val="0"/>
                      </a:spcBef>
                      <a:spcAft>
                        <a:spcPts val="0"/>
                      </a:spcAft>
                      <a:defRPr/>
                    </a:pP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174</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個居家服務單位</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a:p>
                    <a:pPr defTabSz="1219140" fontAlgn="auto">
                      <a:spcBef>
                        <a:spcPts val="0"/>
                      </a:spcBef>
                      <a:spcAft>
                        <a:spcPts val="0"/>
                      </a:spcAft>
                      <a:defRPr/>
                    </a:pP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9,057</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名照顧服務員</a:t>
                    </a:r>
                  </a:p>
                </p:txBody>
              </p:sp>
              <p:sp>
                <p:nvSpPr>
                  <p:cNvPr id="57" name="文字方塊 56"/>
                  <p:cNvSpPr txBox="1"/>
                  <p:nvPr/>
                </p:nvSpPr>
                <p:spPr>
                  <a:xfrm>
                    <a:off x="2150986" y="682023"/>
                    <a:ext cx="2285942" cy="675038"/>
                  </a:xfrm>
                  <a:prstGeom prst="rect">
                    <a:avLst/>
                  </a:prstGeom>
                  <a:noFill/>
                </p:spPr>
                <p:txBody>
                  <a:bodyPr wrap="square" rtlCol="0">
                    <a:spAutoFit/>
                  </a:bodyPr>
                  <a:lstStyle/>
                  <a:p>
                    <a:pPr algn="ctr" defTabSz="1219140" fontAlgn="auto">
                      <a:spcBef>
                        <a:spcPts val="0"/>
                      </a:spcBef>
                      <a:spcAft>
                        <a:spcPts val="0"/>
                      </a:spcAft>
                      <a:defRPr/>
                    </a:pP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目前有</a:t>
                    </a: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256</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處</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多元日照服務資源</a:t>
                    </a:r>
                  </a:p>
                </p:txBody>
              </p:sp>
              <p:sp>
                <p:nvSpPr>
                  <p:cNvPr id="58" name="文字方塊 57"/>
                  <p:cNvSpPr txBox="1"/>
                  <p:nvPr/>
                </p:nvSpPr>
                <p:spPr>
                  <a:xfrm>
                    <a:off x="5014994" y="794384"/>
                    <a:ext cx="4207961" cy="675038"/>
                  </a:xfrm>
                  <a:prstGeom prst="rect">
                    <a:avLst/>
                  </a:prstGeom>
                  <a:noFill/>
                </p:spPr>
                <p:txBody>
                  <a:bodyPr wrap="square" rtlCol="0">
                    <a:spAutoFit/>
                  </a:bodyPr>
                  <a:lstStyle/>
                  <a:p>
                    <a:pPr defTabSz="1219140" fontAlgn="auto">
                      <a:spcBef>
                        <a:spcPts val="0"/>
                      </a:spcBef>
                      <a:spcAft>
                        <a:spcPts val="0"/>
                      </a:spcAft>
                      <a:defRPr/>
                    </a:pPr>
                    <a:r>
                      <a:rPr kumimoji="0" lang="en-US" altLang="zh-TW" sz="1600" b="1" dirty="0">
                        <a:solidFill>
                          <a:srgbClr val="080808"/>
                        </a:solidFill>
                        <a:latin typeface="標楷體" panose="03000509000000000000" pitchFamily="65" charset="-120"/>
                        <a:ea typeface="標楷體" panose="03000509000000000000" pitchFamily="65" charset="-120"/>
                        <a:cs typeface="Arial" pitchFamily="34" charset="0"/>
                      </a:rPr>
                      <a:t>★</a:t>
                    </a:r>
                    <a:r>
                      <a:rPr kumimoji="0" lang="zh-TW" altLang="en-US" sz="1600" b="1" dirty="0">
                        <a:solidFill>
                          <a:srgbClr val="080808"/>
                        </a:solidFill>
                        <a:latin typeface="標楷體" panose="03000509000000000000" pitchFamily="65" charset="-120"/>
                        <a:ea typeface="標楷體" panose="03000509000000000000" pitchFamily="65" charset="-120"/>
                        <a:cs typeface="Arial" pitchFamily="34" charset="0"/>
                      </a:rPr>
                      <a:t> </a:t>
                    </a: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22</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處小規模多機能服務</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a:p>
                    <a:pPr defTabSz="1219140" fontAlgn="auto">
                      <a:spcBef>
                        <a:spcPts val="0"/>
                      </a:spcBef>
                      <a:spcAft>
                        <a:spcPts val="0"/>
                      </a:spcAft>
                      <a:defRPr/>
                    </a:pPr>
                    <a:r>
                      <a:rPr kumimoji="0" lang="zh-TW" altLang="en-US" sz="1600" b="1" dirty="0">
                        <a:solidFill>
                          <a:srgbClr val="FF0000"/>
                        </a:solidFill>
                        <a:latin typeface="微軟正黑體" panose="020B0604030504040204" pitchFamily="34" charset="-120"/>
                        <a:ea typeface="微軟正黑體" panose="020B0604030504040204" pitchFamily="34" charset="-120"/>
                        <a:cs typeface="Arial" pitchFamily="34" charset="0"/>
                      </a:rPr>
                      <a:t>      </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以日照中心為基礎</a:t>
                    </a: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居家服務</a:t>
                    </a: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臨時住宿</a:t>
                    </a:r>
                  </a:p>
                </p:txBody>
              </p:sp>
              <p:sp>
                <p:nvSpPr>
                  <p:cNvPr id="59" name="文字方塊 58"/>
                  <p:cNvSpPr txBox="1"/>
                  <p:nvPr/>
                </p:nvSpPr>
                <p:spPr>
                  <a:xfrm>
                    <a:off x="6252885" y="1700052"/>
                    <a:ext cx="3333632" cy="715141"/>
                  </a:xfrm>
                  <a:prstGeom prst="rect">
                    <a:avLst/>
                  </a:prstGeom>
                  <a:noFill/>
                </p:spPr>
                <p:txBody>
                  <a:bodyPr wrap="square" rtlCol="0">
                    <a:spAutoFit/>
                  </a:bodyPr>
                  <a:lstStyle/>
                  <a:p>
                    <a:pPr defTabSz="1219140" fontAlgn="auto">
                      <a:spcBef>
                        <a:spcPts val="0"/>
                      </a:spcBef>
                      <a:spcAft>
                        <a:spcPts val="0"/>
                      </a:spcAft>
                      <a:defRPr/>
                    </a:pPr>
                    <a:r>
                      <a:rPr kumimoji="0" lang="en-US" altLang="zh-TW" sz="1600" b="1" dirty="0">
                        <a:solidFill>
                          <a:srgbClr val="080808"/>
                        </a:solidFill>
                        <a:latin typeface="標楷體" panose="03000509000000000000" pitchFamily="65" charset="-120"/>
                        <a:ea typeface="標楷體" panose="03000509000000000000" pitchFamily="65" charset="-120"/>
                        <a:cs typeface="Arial" pitchFamily="34" charset="0"/>
                      </a:rPr>
                      <a:t>★</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 團體家屋</a:t>
                    </a: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7</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處</a:t>
                    </a: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12</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個單元</a:t>
                    </a:r>
                    <a:endParaRPr kumimoji="0" lang="en-US" altLang="zh-TW" sz="1600" b="1" dirty="0">
                      <a:solidFill>
                        <a:srgbClr val="080808"/>
                      </a:solidFill>
                      <a:latin typeface="標楷體" panose="03000509000000000000" pitchFamily="65" charset="-120"/>
                      <a:ea typeface="標楷體" panose="03000509000000000000" pitchFamily="65" charset="-120"/>
                      <a:cs typeface="Arial" pitchFamily="34" charset="0"/>
                    </a:endParaRPr>
                  </a:p>
                  <a:p>
                    <a:pPr defTabSz="1219140" fontAlgn="auto">
                      <a:spcBef>
                        <a:spcPts val="0"/>
                      </a:spcBef>
                      <a:spcAft>
                        <a:spcPts val="0"/>
                      </a:spcAft>
                      <a:defRPr/>
                    </a:pP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     失智症社區式</a:t>
                    </a: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24</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小時照顧服務</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sp>
                <p:nvSpPr>
                  <p:cNvPr id="60" name="文字方塊 59"/>
                  <p:cNvSpPr txBox="1"/>
                  <p:nvPr/>
                </p:nvSpPr>
                <p:spPr>
                  <a:xfrm>
                    <a:off x="6698051" y="2730962"/>
                    <a:ext cx="3000480" cy="715141"/>
                  </a:xfrm>
                  <a:prstGeom prst="rect">
                    <a:avLst/>
                  </a:prstGeom>
                  <a:noFill/>
                </p:spPr>
                <p:txBody>
                  <a:bodyPr wrap="square" rtlCol="0">
                    <a:spAutoFit/>
                  </a:bodyPr>
                  <a:lstStyle/>
                  <a:p>
                    <a:pPr algn="ctr" defTabSz="1219140" fontAlgn="auto">
                      <a:spcBef>
                        <a:spcPts val="0"/>
                      </a:spcBef>
                      <a:spcAft>
                        <a:spcPts val="0"/>
                      </a:spcAft>
                      <a:defRPr/>
                    </a:pP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95</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處偏鄉社區長照服務據點</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110</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處原民部落文化健康站</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p:txBody>
              </p:sp>
            </p:grpSp>
            <p:sp>
              <p:nvSpPr>
                <p:cNvPr id="52" name="文字方塊 51"/>
                <p:cNvSpPr txBox="1"/>
                <p:nvPr/>
              </p:nvSpPr>
              <p:spPr>
                <a:xfrm>
                  <a:off x="4289600" y="6237994"/>
                  <a:ext cx="2122731" cy="689657"/>
                </a:xfrm>
                <a:prstGeom prst="rect">
                  <a:avLst/>
                </a:prstGeom>
                <a:noFill/>
              </p:spPr>
              <p:txBody>
                <a:bodyPr wrap="square" rtlCol="0">
                  <a:spAutoFit/>
                </a:bodyPr>
                <a:lstStyle/>
                <a:p>
                  <a:pPr algn="ctr" defTabSz="1219140" fontAlgn="auto">
                    <a:spcBef>
                      <a:spcPts val="0"/>
                    </a:spcBef>
                    <a:spcAft>
                      <a:spcPts val="0"/>
                    </a:spcAft>
                    <a:defRPr/>
                  </a:pP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197</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個</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餐飲服務單位</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p:txBody>
            </p:sp>
            <p:sp>
              <p:nvSpPr>
                <p:cNvPr id="53" name="文字方塊 52"/>
                <p:cNvSpPr txBox="1"/>
                <p:nvPr/>
              </p:nvSpPr>
              <p:spPr>
                <a:xfrm>
                  <a:off x="6548905" y="4115714"/>
                  <a:ext cx="1585150" cy="669117"/>
                </a:xfrm>
                <a:prstGeom prst="rect">
                  <a:avLst/>
                </a:prstGeom>
                <a:noFill/>
              </p:spPr>
              <p:txBody>
                <a:bodyPr wrap="square" rtlCol="0">
                  <a:spAutoFit/>
                </a:bodyPr>
                <a:lstStyle/>
                <a:p>
                  <a:pPr algn="ctr" defTabSz="1219140" fontAlgn="auto">
                    <a:lnSpc>
                      <a:spcPts val="1867"/>
                    </a:lnSpc>
                    <a:spcBef>
                      <a:spcPts val="0"/>
                    </a:spcBef>
                    <a:spcAft>
                      <a:spcPts val="0"/>
                    </a:spcAft>
                    <a:defRPr/>
                  </a:pP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70</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個</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a:p>
                  <a:pPr algn="ctr" defTabSz="1219140" fontAlgn="auto">
                    <a:lnSpc>
                      <a:spcPts val="1867"/>
                    </a:lnSpc>
                    <a:spcBef>
                      <a:spcPts val="0"/>
                    </a:spcBef>
                    <a:spcAft>
                      <a:spcPts val="0"/>
                    </a:spcAft>
                    <a:defRPr/>
                  </a:pP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托顧家庭</a:t>
                  </a:r>
                </a:p>
              </p:txBody>
            </p:sp>
            <p:sp>
              <p:nvSpPr>
                <p:cNvPr id="54" name="文字方塊 53"/>
                <p:cNvSpPr txBox="1"/>
                <p:nvPr/>
              </p:nvSpPr>
              <p:spPr>
                <a:xfrm>
                  <a:off x="1639905" y="5404877"/>
                  <a:ext cx="2122731" cy="959266"/>
                </a:xfrm>
                <a:prstGeom prst="rect">
                  <a:avLst/>
                </a:prstGeom>
                <a:noFill/>
              </p:spPr>
              <p:txBody>
                <a:bodyPr wrap="square" rtlCol="0">
                  <a:spAutoFit/>
                </a:bodyPr>
                <a:lstStyle/>
                <a:p>
                  <a:pPr algn="ctr" defTabSz="1219140" fontAlgn="auto">
                    <a:spcBef>
                      <a:spcPts val="0"/>
                    </a:spcBef>
                    <a:spcAft>
                      <a:spcPts val="0"/>
                    </a:spcAft>
                    <a:defRPr/>
                  </a:pPr>
                  <a:r>
                    <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rPr>
                    <a:t>41</a:t>
                  </a: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個</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zh-TW" altLang="en-US" sz="1600" b="1" dirty="0">
                      <a:solidFill>
                        <a:srgbClr val="080808"/>
                      </a:solidFill>
                      <a:latin typeface="微軟正黑體" panose="020B0604030504040204" pitchFamily="34" charset="-120"/>
                      <a:ea typeface="微軟正黑體" panose="020B0604030504040204" pitchFamily="34" charset="-120"/>
                      <a:cs typeface="Arial" pitchFamily="34" charset="0"/>
                    </a:rPr>
                    <a:t>交通接送單位</a:t>
                  </a:r>
                  <a:endParaRPr kumimoji="0" lang="en-US" altLang="zh-TW" sz="1600" b="1" dirty="0">
                    <a:solidFill>
                      <a:srgbClr val="080808"/>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832</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輛車</a:t>
                  </a:r>
                </a:p>
              </p:txBody>
            </p:sp>
          </p:grpSp>
          <p:sp>
            <p:nvSpPr>
              <p:cNvPr id="50" name="文字方塊 49"/>
              <p:cNvSpPr txBox="1"/>
              <p:nvPr/>
            </p:nvSpPr>
            <p:spPr>
              <a:xfrm>
                <a:off x="3510520" y="2375756"/>
                <a:ext cx="2518590" cy="448011"/>
              </a:xfrm>
              <a:prstGeom prst="rect">
                <a:avLst/>
              </a:prstGeom>
              <a:noFill/>
            </p:spPr>
            <p:txBody>
              <a:bodyPr wrap="square" rtlCol="0">
                <a:spAutoFit/>
              </a:bodyPr>
              <a:lstStyle/>
              <a:p>
                <a:pPr defTabSz="1219140" fontAlgn="auto">
                  <a:spcBef>
                    <a:spcPts val="0"/>
                  </a:spcBef>
                  <a:spcAft>
                    <a:spcPts val="0"/>
                  </a:spcAft>
                  <a:defRPr/>
                </a:pPr>
                <a:r>
                  <a:rPr kumimoji="0" lang="zh-TW" altLang="en-US" sz="2000" b="1" dirty="0">
                    <a:solidFill>
                      <a:srgbClr val="080808"/>
                    </a:solidFill>
                    <a:latin typeface="微軟正黑體" panose="020B0604030504040204" pitchFamily="34" charset="-120"/>
                    <a:ea typeface="微軟正黑體" panose="020B0604030504040204" pitchFamily="34" charset="-120"/>
                    <a:cs typeface="Arial" pitchFamily="34" charset="0"/>
                  </a:rPr>
                  <a:t>服務資源佈建情形</a:t>
                </a:r>
              </a:p>
            </p:txBody>
          </p:sp>
        </p:grpSp>
        <p:pic>
          <p:nvPicPr>
            <p:cNvPr id="39" name="圖片 38"/>
            <p:cNvPicPr/>
            <p:nvPr/>
          </p:nvPicPr>
          <p:blipFill rotWithShape="1">
            <a:blip r:embed="rId11" cstate="print"/>
            <a:srcRect l="30567" t="3957" r="31186" b="-1871"/>
            <a:stretch/>
          </p:blipFill>
          <p:spPr bwMode="auto">
            <a:xfrm>
              <a:off x="3336603" y="2971409"/>
              <a:ext cx="2069815" cy="2240244"/>
            </a:xfrm>
            <a:prstGeom prst="rect">
              <a:avLst/>
            </a:prstGeom>
            <a:ln>
              <a:noFill/>
            </a:ln>
            <a:extLst>
              <a:ext uri="{53640926-AAD7-44D8-BBD7-CCE9431645EC}">
                <a14:shadowObscured xmlns:a14="http://schemas.microsoft.com/office/drawing/2010/main"/>
              </a:ext>
            </a:extLst>
          </p:spPr>
        </p:pic>
        <p:sp>
          <p:nvSpPr>
            <p:cNvPr id="40" name="文字方塊 39"/>
            <p:cNvSpPr txBox="1"/>
            <p:nvPr/>
          </p:nvSpPr>
          <p:spPr>
            <a:xfrm>
              <a:off x="323528" y="3212976"/>
              <a:ext cx="2174579" cy="584775"/>
            </a:xfrm>
            <a:prstGeom prst="rect">
              <a:avLst/>
            </a:prstGeom>
            <a:noFill/>
          </p:spPr>
          <p:txBody>
            <a:bodyPr wrap="square" rtlCol="0">
              <a:spAutoFit/>
            </a:bodyPr>
            <a:lstStyle/>
            <a:p>
              <a:pPr algn="ctr" defTabSz="1219140" fontAlgn="auto">
                <a:spcBef>
                  <a:spcPts val="0"/>
                </a:spcBef>
                <a:spcAft>
                  <a:spcPts val="0"/>
                </a:spcAft>
                <a:defRPr/>
              </a:pP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494</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個</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居家護理單位</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sp>
          <p:nvSpPr>
            <p:cNvPr id="41" name="文字方塊 40"/>
            <p:cNvSpPr txBox="1"/>
            <p:nvPr/>
          </p:nvSpPr>
          <p:spPr>
            <a:xfrm>
              <a:off x="2444636" y="6025022"/>
              <a:ext cx="2174579" cy="584775"/>
            </a:xfrm>
            <a:prstGeom prst="rect">
              <a:avLst/>
            </a:prstGeom>
            <a:noFill/>
          </p:spPr>
          <p:txBody>
            <a:bodyPr wrap="square" rtlCol="0">
              <a:spAutoFit/>
            </a:bodyPr>
            <a:lstStyle/>
            <a:p>
              <a:pPr algn="ctr" defTabSz="1219140" fontAlgn="auto">
                <a:spcBef>
                  <a:spcPts val="0"/>
                </a:spcBef>
                <a:spcAft>
                  <a:spcPts val="0"/>
                </a:spcAft>
                <a:defRPr/>
              </a:pP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143</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個</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zh-TW"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社區及居家復健</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sp>
          <p:nvSpPr>
            <p:cNvPr id="42" name="文字方塊 41"/>
            <p:cNvSpPr txBox="1"/>
            <p:nvPr/>
          </p:nvSpPr>
          <p:spPr>
            <a:xfrm>
              <a:off x="395536" y="4293096"/>
              <a:ext cx="2174579" cy="584775"/>
            </a:xfrm>
            <a:prstGeom prst="rect">
              <a:avLst/>
            </a:prstGeom>
            <a:noFill/>
          </p:spPr>
          <p:txBody>
            <a:bodyPr wrap="square" rtlCol="0">
              <a:spAutoFit/>
            </a:bodyPr>
            <a:lstStyle/>
            <a:p>
              <a:pPr algn="ctr" defTabSz="1219140" fontAlgn="auto">
                <a:spcBef>
                  <a:spcPts val="0"/>
                </a:spcBef>
                <a:spcAft>
                  <a:spcPts val="0"/>
                </a:spcAft>
                <a:defRPr/>
              </a:pP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1,565</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個</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喘息服務單位</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sp>
          <p:nvSpPr>
            <p:cNvPr id="43" name="文字方塊 42"/>
            <p:cNvSpPr txBox="1"/>
            <p:nvPr/>
          </p:nvSpPr>
          <p:spPr>
            <a:xfrm>
              <a:off x="5224609" y="5403725"/>
              <a:ext cx="2174579" cy="584775"/>
            </a:xfrm>
            <a:prstGeom prst="rect">
              <a:avLst/>
            </a:prstGeom>
            <a:noFill/>
          </p:spPr>
          <p:txBody>
            <a:bodyPr wrap="square" rtlCol="0">
              <a:spAutoFit/>
            </a:bodyPr>
            <a:lstStyle/>
            <a:p>
              <a:pPr algn="ctr" defTabSz="1219140" fontAlgn="auto">
                <a:spcBef>
                  <a:spcPts val="0"/>
                </a:spcBef>
                <a:spcAft>
                  <a:spcPts val="0"/>
                </a:spcAft>
                <a:defRPr/>
              </a:pPr>
              <a:r>
                <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rPr>
                <a:t>15</a:t>
              </a: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台</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defTabSz="1219140" fontAlgn="auto">
                <a:spcBef>
                  <a:spcPts val="0"/>
                </a:spcBef>
                <a:spcAft>
                  <a:spcPts val="0"/>
                </a:spcAft>
                <a:defRPr/>
              </a:pPr>
              <a:r>
                <a:rPr kumimoji="0" lang="zh-TW" altLang="en-US" sz="1600" b="1" dirty="0">
                  <a:solidFill>
                    <a:prstClr val="black"/>
                  </a:solidFill>
                  <a:latin typeface="微軟正黑體" panose="020B0604030504040204" pitchFamily="34" charset="-120"/>
                  <a:ea typeface="微軟正黑體" panose="020B0604030504040204" pitchFamily="34" charset="-120"/>
                  <a:cs typeface="Arial" pitchFamily="34" charset="0"/>
                </a:rPr>
                <a:t>到宅沐浴車</a:t>
              </a:r>
              <a:endParaRPr kumimoji="0" lang="en-US" altLang="zh-TW" sz="1600" b="1" dirty="0">
                <a:solidFill>
                  <a:prstClr val="black"/>
                </a:solidFill>
                <a:latin typeface="微軟正黑體" panose="020B0604030504040204" pitchFamily="34" charset="-120"/>
                <a:ea typeface="微軟正黑體" panose="020B0604030504040204" pitchFamily="34" charset="-120"/>
                <a:cs typeface="Arial" pitchFamily="34" charset="0"/>
              </a:endParaRPr>
            </a:p>
          </p:txBody>
        </p:sp>
        <p:pic>
          <p:nvPicPr>
            <p:cNvPr id="44" name="圖片 43"/>
            <p:cNvPicPr>
              <a:picLocks noChangeAspect="1"/>
            </p:cNvPicPr>
            <p:nvPr/>
          </p:nvPicPr>
          <p:blipFill rotWithShape="1">
            <a:blip r:embed="rId12" cstate="print">
              <a:duotone>
                <a:prstClr val="black"/>
                <a:schemeClr val="accent3">
                  <a:tint val="45000"/>
                  <a:satMod val="400000"/>
                </a:schemeClr>
              </a:duotone>
              <a:extLst/>
            </a:blip>
            <a:srcRect b="39396"/>
            <a:stretch/>
          </p:blipFill>
          <p:spPr bwMode="auto">
            <a:xfrm>
              <a:off x="2022100" y="3040613"/>
              <a:ext cx="932242" cy="671066"/>
            </a:xfrm>
            <a:prstGeom prst="rect">
              <a:avLst/>
            </a:prstGeom>
          </p:spPr>
        </p:pic>
        <p:pic>
          <p:nvPicPr>
            <p:cNvPr id="45" name="圖片 44" descr="sleep Icon"/>
            <p:cNvPicPr/>
            <p:nvPr/>
          </p:nvPicPr>
          <p:blipFill>
            <a:blip r:embed="rId13" cstate="print"/>
            <a:srcRect/>
            <a:stretch>
              <a:fillRect/>
            </a:stretch>
          </p:blipFill>
          <p:spPr bwMode="auto">
            <a:xfrm>
              <a:off x="2203393" y="4198527"/>
              <a:ext cx="596997" cy="506227"/>
            </a:xfrm>
            <a:prstGeom prst="rect">
              <a:avLst/>
            </a:prstGeom>
            <a:noFill/>
            <a:ln w="9525">
              <a:noFill/>
              <a:miter lim="800000"/>
              <a:headEnd/>
              <a:tailEnd/>
            </a:ln>
          </p:spPr>
        </p:pic>
        <p:pic>
          <p:nvPicPr>
            <p:cNvPr id="46" name="圖片 45" descr="Exercise Icon"/>
            <p:cNvPicPr/>
            <p:nvPr/>
          </p:nvPicPr>
          <p:blipFill>
            <a:blip r:embed="rId14" cstate="print"/>
            <a:srcRect/>
            <a:stretch>
              <a:fillRect/>
            </a:stretch>
          </p:blipFill>
          <p:spPr bwMode="auto">
            <a:xfrm>
              <a:off x="3484279" y="5432283"/>
              <a:ext cx="609398" cy="691853"/>
            </a:xfrm>
            <a:prstGeom prst="rect">
              <a:avLst/>
            </a:prstGeom>
            <a:noFill/>
            <a:ln w="9525">
              <a:noFill/>
              <a:miter lim="800000"/>
              <a:headEnd/>
              <a:tailEnd/>
            </a:ln>
          </p:spPr>
        </p:pic>
        <p:pic>
          <p:nvPicPr>
            <p:cNvPr id="47" name="圖片 46" descr="Ambulance Icon"/>
            <p:cNvPicPr/>
            <p:nvPr/>
          </p:nvPicPr>
          <p:blipFill>
            <a:blip r:embed="rId15" cstate="print"/>
            <a:srcRect/>
            <a:stretch>
              <a:fillRect/>
            </a:stretch>
          </p:blipFill>
          <p:spPr bwMode="auto">
            <a:xfrm>
              <a:off x="5468953" y="5129185"/>
              <a:ext cx="453987" cy="346635"/>
            </a:xfrm>
            <a:prstGeom prst="rect">
              <a:avLst/>
            </a:prstGeom>
            <a:noFill/>
            <a:ln w="9525">
              <a:noFill/>
              <a:miter lim="800000"/>
              <a:headEnd/>
              <a:tailEnd/>
            </a:ln>
          </p:spPr>
        </p:pic>
      </p:grpSp>
      <p:sp>
        <p:nvSpPr>
          <p:cNvPr id="70" name="文字方塊 69"/>
          <p:cNvSpPr txBox="1"/>
          <p:nvPr/>
        </p:nvSpPr>
        <p:spPr>
          <a:xfrm>
            <a:off x="263161" y="6498705"/>
            <a:ext cx="2292615" cy="307777"/>
          </a:xfrm>
          <a:prstGeom prst="rect">
            <a:avLst/>
          </a:prstGeom>
          <a:noFill/>
        </p:spPr>
        <p:txBody>
          <a:bodyPr wrap="none" rtlCol="0">
            <a:spAutoFit/>
          </a:bodyPr>
          <a:lstStyle/>
          <a:p>
            <a:pPr fontAlgn="auto">
              <a:spcBef>
                <a:spcPts val="0"/>
              </a:spcBef>
              <a:spcAft>
                <a:spcPts val="0"/>
              </a:spcAft>
            </a:pPr>
            <a:r>
              <a:rPr kumimoji="0" lang="zh-TW" altLang="en-US" sz="1400" dirty="0">
                <a:solidFill>
                  <a:prstClr val="black"/>
                </a:solidFill>
                <a:latin typeface="微軟正黑體" panose="020B0604030504040204" pitchFamily="34" charset="-120"/>
                <a:ea typeface="微軟正黑體" panose="020B0604030504040204" pitchFamily="34" charset="-120"/>
              </a:rPr>
              <a:t>備註：資料統計至</a:t>
            </a:r>
            <a:r>
              <a:rPr kumimoji="0" lang="en-US" altLang="zh-TW" sz="1400" dirty="0">
                <a:solidFill>
                  <a:prstClr val="black"/>
                </a:solidFill>
                <a:latin typeface="微軟正黑體" panose="020B0604030504040204" pitchFamily="34" charset="-120"/>
                <a:ea typeface="微軟正黑體" panose="020B0604030504040204" pitchFamily="34" charset="-120"/>
              </a:rPr>
              <a:t>104</a:t>
            </a:r>
            <a:r>
              <a:rPr kumimoji="0" lang="zh-TW" altLang="en-US" sz="1400" dirty="0">
                <a:solidFill>
                  <a:prstClr val="black"/>
                </a:solidFill>
                <a:latin typeface="微軟正黑體" panose="020B0604030504040204" pitchFamily="34" charset="-120"/>
                <a:ea typeface="微軟正黑體" panose="020B0604030504040204" pitchFamily="34" charset="-120"/>
              </a:rPr>
              <a:t>年底</a:t>
            </a:r>
          </a:p>
        </p:txBody>
      </p:sp>
    </p:spTree>
    <p:extLst>
      <p:ext uri="{BB962C8B-B14F-4D97-AF65-F5344CB8AC3E}">
        <p14:creationId xmlns:p14="http://schemas.microsoft.com/office/powerpoint/2010/main" val="422810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anose="020B0604030504040204" pitchFamily="34" charset="-120"/>
                <a:ea typeface="微軟正黑體" panose="020B0604030504040204" pitchFamily="34" charset="-120"/>
              </a:rPr>
              <a:t>三、長照</a:t>
            </a:r>
            <a:r>
              <a:rPr lang="en-US" altLang="zh-TW" dirty="0" smtClean="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之執行成果</a:t>
            </a:r>
            <a:endParaRPr lang="zh-TW" altLang="en-US" dirty="0">
              <a:latin typeface="微軟正黑體" panose="020B0604030504040204" pitchFamily="34" charset="-120"/>
              <a:ea typeface="微軟正黑體" panose="020B0604030504040204" pitchFamily="34" charset="-120"/>
            </a:endParaRPr>
          </a:p>
        </p:txBody>
      </p:sp>
      <p:sp>
        <p:nvSpPr>
          <p:cNvPr id="3" name="文字版面配置區 2"/>
          <p:cNvSpPr>
            <a:spLocks noGrp="1"/>
          </p:cNvSpPr>
          <p:nvPr>
            <p:ph idx="1"/>
          </p:nvPr>
        </p:nvSpPr>
        <p:spPr>
          <a:xfrm>
            <a:off x="827584" y="1700808"/>
            <a:ext cx="7632848" cy="5040560"/>
          </a:xfrm>
        </p:spPr>
        <p:txBody>
          <a:bodyPr>
            <a:normAutofit fontScale="55000" lnSpcReduction="20000"/>
          </a:bodyPr>
          <a:lstStyle/>
          <a:p>
            <a:pPr>
              <a:buFont typeface="Wingdings" pitchFamily="2" charset="2"/>
              <a:buChar char="n"/>
            </a:pPr>
            <a:r>
              <a:rPr lang="zh-TW" altLang="zh-TW" sz="3800" b="1" dirty="0">
                <a:latin typeface="微軟正黑體" panose="020B0604030504040204" pitchFamily="34" charset="-120"/>
                <a:ea typeface="微軟正黑體" panose="020B0604030504040204" pitchFamily="34" charset="-120"/>
              </a:rPr>
              <a:t>策略性推動長期照顧服務，回應民眾所需</a:t>
            </a:r>
            <a:endParaRPr lang="en-US" altLang="zh-TW" sz="3800" b="1" dirty="0">
              <a:latin typeface="微軟正黑體" panose="020B0604030504040204" pitchFamily="34" charset="-120"/>
              <a:ea typeface="微軟正黑體" panose="020B0604030504040204" pitchFamily="34" charset="-120"/>
            </a:endParaRPr>
          </a:p>
          <a:p>
            <a:pPr lvl="1">
              <a:lnSpc>
                <a:spcPts val="2500"/>
              </a:lnSpc>
            </a:pPr>
            <a:r>
              <a:rPr lang="zh-TW" altLang="zh-TW" sz="3800" dirty="0">
                <a:latin typeface="微軟正黑體" panose="020B0604030504040204" pitchFamily="34" charset="-120"/>
                <a:ea typeface="微軟正黑體" panose="020B0604030504040204" pitchFamily="34" charset="-120"/>
              </a:rPr>
              <a:t>回應民眾照顧需求，提升服務使用意願</a:t>
            </a:r>
            <a:endParaRPr lang="en-US" altLang="zh-TW" sz="3800" dirty="0">
              <a:latin typeface="微軟正黑體" panose="020B0604030504040204" pitchFamily="34" charset="-120"/>
              <a:ea typeface="微軟正黑體" panose="020B0604030504040204" pitchFamily="34" charset="-120"/>
            </a:endParaRPr>
          </a:p>
          <a:p>
            <a:pPr lvl="1">
              <a:lnSpc>
                <a:spcPts val="2500"/>
              </a:lnSpc>
            </a:pPr>
            <a:r>
              <a:rPr lang="zh-TW" altLang="zh-TW" sz="3800" dirty="0">
                <a:latin typeface="微軟正黑體" panose="020B0604030504040204" pitchFamily="34" charset="-120"/>
                <a:ea typeface="微軟正黑體" panose="020B0604030504040204" pitchFamily="34" charset="-120"/>
              </a:rPr>
              <a:t>提升民間單位參與誘因，加速服務資源建置</a:t>
            </a:r>
            <a:endParaRPr lang="en-US" altLang="zh-TW" sz="3800" dirty="0">
              <a:latin typeface="微軟正黑體" panose="020B0604030504040204" pitchFamily="34" charset="-120"/>
              <a:ea typeface="微軟正黑體" panose="020B0604030504040204" pitchFamily="34" charset="-120"/>
            </a:endParaRPr>
          </a:p>
          <a:p>
            <a:pPr lvl="1">
              <a:lnSpc>
                <a:spcPts val="2500"/>
              </a:lnSpc>
            </a:pPr>
            <a:r>
              <a:rPr lang="zh-TW" altLang="en-US" sz="3800" dirty="0" smtClean="0">
                <a:latin typeface="微軟正黑體" panose="020B0604030504040204" pitchFamily="34" charset="-120"/>
                <a:ea typeface="微軟正黑體" panose="020B0604030504040204" pitchFamily="34" charset="-120"/>
              </a:rPr>
              <a:t>建置</a:t>
            </a:r>
            <a:r>
              <a:rPr lang="zh-TW" altLang="zh-TW" sz="3800" dirty="0" smtClean="0">
                <a:latin typeface="微軟正黑體" panose="020B0604030504040204" pitchFamily="34" charset="-120"/>
                <a:ea typeface="微軟正黑體" panose="020B0604030504040204" pitchFamily="34" charset="-120"/>
              </a:rPr>
              <a:t>照顧</a:t>
            </a:r>
            <a:r>
              <a:rPr lang="zh-TW" altLang="zh-TW" sz="3800" dirty="0">
                <a:latin typeface="微軟正黑體" panose="020B0604030504040204" pitchFamily="34" charset="-120"/>
                <a:ea typeface="微軟正黑體" panose="020B0604030504040204" pitchFamily="34" charset="-120"/>
              </a:rPr>
              <a:t>服務管理制度，提升服務輸送效率</a:t>
            </a:r>
            <a:endParaRPr lang="zh-TW" altLang="en-US" sz="3800" dirty="0">
              <a:latin typeface="微軟正黑體" panose="020B0604030504040204" pitchFamily="34" charset="-120"/>
              <a:ea typeface="微軟正黑體" panose="020B0604030504040204" pitchFamily="34" charset="-120"/>
            </a:endParaRPr>
          </a:p>
          <a:p>
            <a:pPr>
              <a:spcBef>
                <a:spcPts val="1200"/>
              </a:spcBef>
              <a:buFont typeface="Wingdings" pitchFamily="2" charset="2"/>
              <a:buChar char="n"/>
            </a:pPr>
            <a:r>
              <a:rPr lang="zh-TW" altLang="zh-TW" sz="3800" b="1" dirty="0">
                <a:latin typeface="微軟正黑體" panose="020B0604030504040204" pitchFamily="34" charset="-120"/>
                <a:ea typeface="微軟正黑體" panose="020B0604030504040204" pitchFamily="34" charset="-120"/>
              </a:rPr>
              <a:t>佈建多元照顧服務資源，建立連續性服務輸送體系</a:t>
            </a:r>
            <a:endParaRPr lang="en-US" altLang="zh-TW" sz="3800" b="1" dirty="0">
              <a:latin typeface="微軟正黑體" panose="020B0604030504040204" pitchFamily="34" charset="-120"/>
              <a:ea typeface="微軟正黑體" panose="020B0604030504040204" pitchFamily="34" charset="-120"/>
            </a:endParaRPr>
          </a:p>
          <a:p>
            <a:pPr lvl="1">
              <a:lnSpc>
                <a:spcPts val="2500"/>
              </a:lnSpc>
            </a:pPr>
            <a:r>
              <a:rPr lang="zh-TW" altLang="en-US" sz="3900" dirty="0" smtClean="0">
                <a:latin typeface="微軟正黑體" panose="020B0604030504040204" pitchFamily="34" charset="-120"/>
                <a:ea typeface="微軟正黑體" panose="020B0604030504040204" pitchFamily="34" charset="-120"/>
              </a:rPr>
              <a:t>朝向</a:t>
            </a:r>
            <a:r>
              <a:rPr lang="zh-TW" altLang="zh-TW" sz="3900" dirty="0" smtClean="0">
                <a:latin typeface="微軟正黑體" panose="020B0604030504040204" pitchFamily="34" charset="-120"/>
                <a:ea typeface="微軟正黑體" panose="020B0604030504040204" pitchFamily="34" charset="-120"/>
              </a:rPr>
              <a:t>普及社區及居家式服務資源，落實在地老化</a:t>
            </a:r>
            <a:endParaRPr lang="en-US" altLang="zh-TW" sz="3900" dirty="0" smtClean="0">
              <a:latin typeface="微軟正黑體" panose="020B0604030504040204" pitchFamily="34" charset="-120"/>
              <a:ea typeface="微軟正黑體" panose="020B0604030504040204" pitchFamily="34" charset="-120"/>
            </a:endParaRPr>
          </a:p>
          <a:p>
            <a:pPr lvl="1">
              <a:lnSpc>
                <a:spcPts val="2500"/>
              </a:lnSpc>
            </a:pPr>
            <a:r>
              <a:rPr lang="zh-TW" altLang="zh-TW" sz="3900" dirty="0" smtClean="0">
                <a:latin typeface="微軟正黑體" panose="020B0604030504040204" pitchFamily="34" charset="-120"/>
                <a:ea typeface="微軟正黑體" panose="020B0604030504040204" pitchFamily="34" charset="-120"/>
              </a:rPr>
              <a:t>穩定機構式服務資源品質，維護長者服務權益原則</a:t>
            </a:r>
            <a:endParaRPr lang="en-US" altLang="zh-TW" sz="3900" dirty="0" smtClean="0">
              <a:latin typeface="微軟正黑體" panose="020B0604030504040204" pitchFamily="34" charset="-120"/>
              <a:ea typeface="微軟正黑體" panose="020B0604030504040204" pitchFamily="34" charset="-120"/>
            </a:endParaRPr>
          </a:p>
          <a:p>
            <a:pPr lvl="1">
              <a:lnSpc>
                <a:spcPts val="2500"/>
              </a:lnSpc>
            </a:pPr>
            <a:r>
              <a:rPr lang="zh-TW" altLang="en-US" sz="3900" dirty="0" smtClean="0">
                <a:latin typeface="微軟正黑體" panose="020B0604030504040204" pitchFamily="34" charset="-120"/>
                <a:ea typeface="微軟正黑體" panose="020B0604030504040204" pitchFamily="34" charset="-120"/>
              </a:rPr>
              <a:t>擴大</a:t>
            </a:r>
            <a:r>
              <a:rPr lang="zh-TW" altLang="zh-TW" sz="3900" dirty="0" smtClean="0">
                <a:latin typeface="微軟正黑體" panose="020B0604030504040204" pitchFamily="34" charset="-120"/>
                <a:ea typeface="微軟正黑體" panose="020B0604030504040204" pitchFamily="34" charset="-120"/>
              </a:rPr>
              <a:t>提供家庭照顧喘息支持服務，減輕家庭照顧壓力</a:t>
            </a:r>
            <a:endParaRPr lang="en-US" altLang="zh-TW" sz="3900" dirty="0" smtClean="0">
              <a:latin typeface="微軟正黑體" panose="020B0604030504040204" pitchFamily="34" charset="-120"/>
              <a:ea typeface="微軟正黑體" panose="020B0604030504040204" pitchFamily="34" charset="-120"/>
            </a:endParaRPr>
          </a:p>
          <a:p>
            <a:pPr lvl="1">
              <a:lnSpc>
                <a:spcPts val="2500"/>
              </a:lnSpc>
            </a:pPr>
            <a:r>
              <a:rPr lang="zh-TW" altLang="en-US" sz="3900" dirty="0" smtClean="0">
                <a:latin typeface="微軟正黑體" panose="020B0604030504040204" pitchFamily="34" charset="-120"/>
                <a:ea typeface="微軟正黑體" panose="020B0604030504040204" pitchFamily="34" charset="-120"/>
              </a:rPr>
              <a:t>試辦</a:t>
            </a:r>
            <a:r>
              <a:rPr lang="zh-TW" altLang="zh-TW" sz="3900" dirty="0" smtClean="0">
                <a:latin typeface="微軟正黑體" panose="020B0604030504040204" pitchFamily="34" charset="-120"/>
                <a:ea typeface="微軟正黑體" panose="020B0604030504040204" pitchFamily="34" charset="-120"/>
              </a:rPr>
              <a:t>失智症預防及照顧服務，提供多元社區失智服務</a:t>
            </a:r>
            <a:endParaRPr lang="en-US" altLang="zh-TW" sz="3900" dirty="0" smtClean="0">
              <a:latin typeface="微軟正黑體" panose="020B0604030504040204" pitchFamily="34" charset="-120"/>
              <a:ea typeface="微軟正黑體" panose="020B0604030504040204" pitchFamily="34" charset="-120"/>
            </a:endParaRPr>
          </a:p>
          <a:p>
            <a:pPr lvl="1">
              <a:lnSpc>
                <a:spcPts val="2500"/>
              </a:lnSpc>
            </a:pPr>
            <a:r>
              <a:rPr lang="zh-TW" altLang="en-US" sz="3900" dirty="0" smtClean="0">
                <a:latin typeface="微軟正黑體" panose="020B0604030504040204" pitchFamily="34" charset="-120"/>
                <a:ea typeface="微軟正黑體" panose="020B0604030504040204" pitchFamily="34" charset="-120"/>
              </a:rPr>
              <a:t>儲</a:t>
            </a:r>
            <a:r>
              <a:rPr lang="zh-TW" altLang="zh-TW" sz="3900" dirty="0" smtClean="0">
                <a:latin typeface="微軟正黑體" panose="020B0604030504040204" pitchFamily="34" charset="-120"/>
                <a:ea typeface="微軟正黑體" panose="020B0604030504040204" pitchFamily="34" charset="-120"/>
              </a:rPr>
              <a:t>備人力資源，提供適足的照顧服務</a:t>
            </a:r>
            <a:endParaRPr lang="en-US" altLang="zh-TW" sz="3900" dirty="0" smtClean="0">
              <a:latin typeface="微軟正黑體" panose="020B0604030504040204" pitchFamily="34" charset="-120"/>
              <a:ea typeface="微軟正黑體" panose="020B0604030504040204" pitchFamily="34" charset="-120"/>
            </a:endParaRPr>
          </a:p>
          <a:p>
            <a:pPr marL="342900" lvl="1" indent="-342900">
              <a:spcBef>
                <a:spcPts val="1200"/>
              </a:spcBef>
              <a:buFont typeface="Wingdings" pitchFamily="2" charset="2"/>
              <a:buChar char="n"/>
            </a:pPr>
            <a:r>
              <a:rPr lang="zh-TW" altLang="en-US" sz="3800" b="1" dirty="0" smtClean="0">
                <a:latin typeface="微軟正黑體" panose="020B0604030504040204" pitchFamily="34" charset="-120"/>
                <a:ea typeface="微軟正黑體" panose="020B0604030504040204" pitchFamily="34" charset="-120"/>
              </a:rPr>
              <a:t>積極</a:t>
            </a:r>
            <a:r>
              <a:rPr lang="zh-TW" altLang="zh-TW" sz="3800" b="1" dirty="0" smtClean="0">
                <a:latin typeface="微軟正黑體" panose="020B0604030504040204" pitchFamily="34" charset="-120"/>
                <a:ea typeface="微軟正黑體" panose="020B0604030504040204" pitchFamily="34" charset="-120"/>
              </a:rPr>
              <a:t>推展長期</a:t>
            </a:r>
            <a:r>
              <a:rPr lang="zh-TW" altLang="zh-TW" sz="3800" b="1" dirty="0">
                <a:latin typeface="微軟正黑體" panose="020B0604030504040204" pitchFamily="34" charset="-120"/>
                <a:ea typeface="微軟正黑體" panose="020B0604030504040204" pitchFamily="34" charset="-120"/>
              </a:rPr>
              <a:t>照顧</a:t>
            </a:r>
            <a:r>
              <a:rPr lang="zh-TW" altLang="zh-TW" sz="3800" b="1" dirty="0" smtClean="0">
                <a:latin typeface="微軟正黑體" panose="020B0604030504040204" pitchFamily="34" charset="-120"/>
                <a:ea typeface="微軟正黑體" panose="020B0604030504040204" pitchFamily="34" charset="-120"/>
              </a:rPr>
              <a:t>服務</a:t>
            </a:r>
            <a:endParaRPr lang="en-US" altLang="zh-TW" sz="3800" b="1" dirty="0" smtClean="0">
              <a:latin typeface="微軟正黑體" panose="020B0604030504040204" pitchFamily="34" charset="-120"/>
              <a:ea typeface="微軟正黑體" panose="020B0604030504040204" pitchFamily="34" charset="-120"/>
            </a:endParaRPr>
          </a:p>
          <a:p>
            <a:pPr lvl="1">
              <a:lnSpc>
                <a:spcPts val="2500"/>
              </a:lnSpc>
            </a:pPr>
            <a:r>
              <a:rPr lang="zh-TW" altLang="zh-TW" sz="3800" dirty="0">
                <a:latin typeface="微軟正黑體" panose="020B0604030504040204" pitchFamily="34" charset="-120"/>
                <a:ea typeface="微軟正黑體" panose="020B0604030504040204" pitchFamily="34" charset="-120"/>
              </a:rPr>
              <a:t>服務人數逐年遞增</a:t>
            </a:r>
            <a:endParaRPr lang="en-US" altLang="zh-TW" sz="3800" dirty="0">
              <a:latin typeface="微軟正黑體" panose="020B0604030504040204" pitchFamily="34" charset="-120"/>
              <a:ea typeface="微軟正黑體" panose="020B0604030504040204" pitchFamily="34" charset="-120"/>
            </a:endParaRPr>
          </a:p>
          <a:p>
            <a:pPr lvl="1">
              <a:lnSpc>
                <a:spcPts val="2500"/>
              </a:lnSpc>
            </a:pPr>
            <a:r>
              <a:rPr lang="zh-TW" altLang="en-US" sz="3800" dirty="0" smtClean="0">
                <a:latin typeface="微軟正黑體" panose="020B0604030504040204" pitchFamily="34" charset="-120"/>
                <a:ea typeface="微軟正黑體" panose="020B0604030504040204" pitchFamily="34" charset="-120"/>
              </a:rPr>
              <a:t>照顧服務</a:t>
            </a:r>
            <a:r>
              <a:rPr lang="en-US" altLang="zh-TW" sz="3800" dirty="0" smtClean="0">
                <a:latin typeface="微軟正黑體" panose="020B0604030504040204" pitchFamily="34" charset="-120"/>
                <a:ea typeface="微軟正黑體" panose="020B0604030504040204" pitchFamily="34" charset="-120"/>
              </a:rPr>
              <a:t>(</a:t>
            </a:r>
            <a:r>
              <a:rPr lang="zh-TW" altLang="en-US" sz="3800" dirty="0" smtClean="0">
                <a:latin typeface="微軟正黑體" panose="020B0604030504040204" pitchFamily="34" charset="-120"/>
                <a:ea typeface="微軟正黑體" panose="020B0604030504040204" pitchFamily="34" charset="-120"/>
              </a:rPr>
              <a:t>居家服務、日間照顧</a:t>
            </a:r>
            <a:r>
              <a:rPr lang="en-US" altLang="zh-TW" sz="3800" dirty="0" smtClean="0">
                <a:latin typeface="微軟正黑體" panose="020B0604030504040204" pitchFamily="34" charset="-120"/>
                <a:ea typeface="微軟正黑體" panose="020B0604030504040204" pitchFamily="34" charset="-120"/>
              </a:rPr>
              <a:t>)</a:t>
            </a:r>
            <a:r>
              <a:rPr lang="zh-TW" altLang="en-US" sz="3800" dirty="0" smtClean="0">
                <a:latin typeface="微軟正黑體" panose="020B0604030504040204" pitchFamily="34" charset="-120"/>
                <a:ea typeface="微軟正黑體" panose="020B0604030504040204" pitchFamily="34" charset="-120"/>
              </a:rPr>
              <a:t>使用者普遍滿意服務內容</a:t>
            </a:r>
            <a:endParaRPr lang="en-US" altLang="zh-TW" sz="38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00C37941-4B4F-40A6-9479-584E4C0A1DD4}" type="slidenum">
              <a:rPr lang="zh-TW" altLang="en-US" sz="1600" smtClean="0">
                <a:solidFill>
                  <a:prstClr val="black"/>
                </a:solidFill>
                <a:latin typeface="Calibri" panose="020F0502020204030204" pitchFamily="34" charset="0"/>
              </a:rPr>
              <a:pPr/>
              <a:t>11</a:t>
            </a:fld>
            <a:endParaRPr lang="zh-TW"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03828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四、</a:t>
            </a:r>
            <a:r>
              <a:rPr lang="zh-TW" altLang="en-US" dirty="0">
                <a:latin typeface="微軟正黑體" panose="020B0604030504040204" pitchFamily="34" charset="-120"/>
                <a:ea typeface="微軟正黑體" panose="020B0604030504040204" pitchFamily="34" charset="-120"/>
              </a:rPr>
              <a:t>長照</a:t>
            </a:r>
            <a:r>
              <a:rPr lang="en-US" altLang="zh-TW" dirty="0" smtClean="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的問題與挑戰</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12</a:t>
            </a:fld>
            <a:endParaRPr lang="en-US" altLang="zh-TW" dirty="0">
              <a:solidFill>
                <a:prstClr val="black"/>
              </a:solidFill>
              <a:latin typeface="Calibri" panose="020F0502020204030204" pitchFamily="34" charset="0"/>
            </a:endParaRPr>
          </a:p>
        </p:txBody>
      </p:sp>
      <p:sp>
        <p:nvSpPr>
          <p:cNvPr id="10" name="文字版面配置區 2"/>
          <p:cNvSpPr>
            <a:spLocks noGrp="1"/>
          </p:cNvSpPr>
          <p:nvPr>
            <p:ph idx="1"/>
          </p:nvPr>
        </p:nvSpPr>
        <p:spPr>
          <a:xfrm>
            <a:off x="755576" y="1700808"/>
            <a:ext cx="7992888" cy="4968552"/>
          </a:xfrm>
        </p:spPr>
        <p:txBody>
          <a:bodyPr>
            <a:noAutofit/>
          </a:bodyPr>
          <a:lstStyle/>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長期照顧服務對象涵蓋範圍待擴大</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長照人力資源短缺，待培訓發展</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偏遠地區服務及人力資源不足，有待積極擴展與佈建</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預算嚴重不足</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補助核定額度與服務品質未能適足回應民眾期待</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家庭照顧者支持與服務體系仍待強化</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長照服務項目未能回應民眾多元新增需求</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服務輸送體系散置，未能集結成網絡</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行政作業繁雜影響民間資源投入參與意願</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長照服務資訊系統待積極整合</a:t>
            </a:r>
            <a:endParaRPr lang="en-US" altLang="zh-TW" sz="2450" b="1" dirty="0" smtClean="0">
              <a:latin typeface="微軟正黑體" panose="020B0604030504040204" pitchFamily="34" charset="-120"/>
              <a:ea typeface="微軟正黑體" panose="020B0604030504040204" pitchFamily="34" charset="-120"/>
            </a:endParaRPr>
          </a:p>
          <a:p>
            <a:pPr>
              <a:lnSpc>
                <a:spcPct val="90000"/>
              </a:lnSpc>
              <a:spcBef>
                <a:spcPts val="600"/>
              </a:spcBef>
              <a:buFont typeface="Wingdings" pitchFamily="2" charset="2"/>
              <a:buChar char="n"/>
            </a:pPr>
            <a:r>
              <a:rPr lang="zh-TW" altLang="en-US" sz="2450" b="1" dirty="0" smtClean="0">
                <a:latin typeface="微軟正黑體" panose="020B0604030504040204" pitchFamily="34" charset="-120"/>
                <a:ea typeface="微軟正黑體" panose="020B0604030504040204" pitchFamily="34" charset="-120"/>
              </a:rPr>
              <a:t>長照政策之宣導仍須加強</a:t>
            </a:r>
            <a:endParaRPr lang="en-US" altLang="zh-TW" sz="2450" b="1"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63622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按鈕形 4"/>
          <p:cNvSpPr/>
          <p:nvPr/>
        </p:nvSpPr>
        <p:spPr bwMode="auto">
          <a:xfrm>
            <a:off x="1619673" y="2492896"/>
            <a:ext cx="6624736" cy="1800200"/>
          </a:xfrm>
          <a:prstGeom prst="bevel">
            <a:avLst/>
          </a:prstGeom>
          <a:solidFill>
            <a:srgbClr val="F2FDCB"/>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nchor="ctr"/>
          <a:lstStyle/>
          <a:p>
            <a:pPr algn="ctr" fontAlgn="auto">
              <a:spcBef>
                <a:spcPts val="0"/>
              </a:spcBef>
              <a:spcAft>
                <a:spcPts val="0"/>
              </a:spcAft>
              <a:defRPr/>
            </a:pPr>
            <a:r>
              <a:rPr kumimoji="0" lang="zh-TW" altLang="en-US" sz="4000" b="1" dirty="0">
                <a:solidFill>
                  <a:srgbClr val="007E39"/>
                </a:solidFill>
                <a:latin typeface="微軟正黑體" panose="020B0604030504040204" pitchFamily="34" charset="-120"/>
                <a:ea typeface="微軟正黑體" panose="020B0604030504040204" pitchFamily="34" charset="-120"/>
              </a:rPr>
              <a:t>參、長期照顧十年計畫</a:t>
            </a:r>
            <a:r>
              <a:rPr kumimoji="0" lang="en-US" altLang="zh-TW" sz="4000" b="1" dirty="0">
                <a:solidFill>
                  <a:srgbClr val="007E39"/>
                </a:solidFill>
                <a:latin typeface="微軟正黑體" panose="020B0604030504040204" pitchFamily="34" charset="-120"/>
                <a:ea typeface="微軟正黑體" panose="020B0604030504040204" pitchFamily="34" charset="-120"/>
              </a:rPr>
              <a:t>2.0</a:t>
            </a:r>
            <a:r>
              <a:rPr kumimoji="0" lang="zh-TW" altLang="en-US" sz="4000" b="1" dirty="0">
                <a:solidFill>
                  <a:srgbClr val="007E39"/>
                </a:solidFill>
                <a:latin typeface="微軟正黑體" panose="020B0604030504040204" pitchFamily="34" charset="-120"/>
                <a:ea typeface="微軟正黑體" panose="020B0604030504040204" pitchFamily="34" charset="-120"/>
              </a:rPr>
              <a:t>之規劃</a:t>
            </a:r>
          </a:p>
        </p:txBody>
      </p:sp>
      <p:sp>
        <p:nvSpPr>
          <p:cNvPr id="2" name="投影片編號版面配置區 1"/>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13</a:t>
            </a:fld>
            <a:endParaRPr lang="en-US" altLang="zh-TW"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2692145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3116" y="27856"/>
            <a:ext cx="8229600" cy="808856"/>
          </a:xfrm>
        </p:spPr>
        <p:txBody>
          <a:bodyPr/>
          <a:lstStyle/>
          <a:p>
            <a:r>
              <a:rPr lang="zh-TW" altLang="en-US" sz="3600" dirty="0" smtClean="0">
                <a:latin typeface="微軟正黑體" panose="020B0604030504040204" pitchFamily="34" charset="-120"/>
                <a:ea typeface="微軟正黑體" panose="020B0604030504040204" pitchFamily="34" charset="-120"/>
              </a:rPr>
              <a:t>一、計畫目標與實施策略</a:t>
            </a:r>
            <a:endParaRPr lang="zh-TW" altLang="en-US" sz="36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14</a:t>
            </a:fld>
            <a:endParaRPr lang="en-US" altLang="zh-TW" sz="1600" dirty="0">
              <a:solidFill>
                <a:prstClr val="black"/>
              </a:solidFill>
              <a:latin typeface="Calibri" panose="020F0502020204030204" pitchFamily="34" charset="0"/>
            </a:endParaRPr>
          </a:p>
        </p:txBody>
      </p:sp>
      <p:sp>
        <p:nvSpPr>
          <p:cNvPr id="6" name="文字方塊 5"/>
          <p:cNvSpPr txBox="1"/>
          <p:nvPr/>
        </p:nvSpPr>
        <p:spPr>
          <a:xfrm>
            <a:off x="467544" y="1898243"/>
            <a:ext cx="3456384" cy="4308872"/>
          </a:xfrm>
          <a:prstGeom prst="rect">
            <a:avLst/>
          </a:prstGeom>
          <a:solidFill>
            <a:schemeClr val="accent5">
              <a:lumMod val="20000"/>
              <a:lumOff val="80000"/>
            </a:schemeClr>
          </a:solidFill>
          <a:ln>
            <a:solidFill>
              <a:srgbClr val="0070C0"/>
            </a:solidFill>
          </a:ln>
        </p:spPr>
        <p:txBody>
          <a:bodyPr wrap="square" rtlCol="0">
            <a:spAutoFit/>
          </a:bodyPr>
          <a:lstStyle/>
          <a:p>
            <a:pPr algn="ctr" fontAlgn="auto">
              <a:spcBef>
                <a:spcPts val="0"/>
              </a:spcBef>
              <a:spcAft>
                <a:spcPts val="0"/>
              </a:spcAft>
            </a:pPr>
            <a:r>
              <a:rPr kumimoji="0" lang="zh-TW" altLang="en-US" b="1" dirty="0" smtClean="0">
                <a:solidFill>
                  <a:prstClr val="black"/>
                </a:solidFill>
                <a:latin typeface="Times New Roman" panose="02020603050405020304" pitchFamily="18" charset="0"/>
                <a:ea typeface="標楷體"/>
                <a:cs typeface="Times New Roman" panose="02020603050405020304" pitchFamily="18" charset="0"/>
              </a:rPr>
              <a:t>計畫目標</a:t>
            </a:r>
            <a:endParaRPr kumimoji="0" lang="en-US" altLang="zh-TW" b="1"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sz="1600" dirty="0" smtClean="0">
                <a:solidFill>
                  <a:prstClr val="black"/>
                </a:solidFill>
                <a:latin typeface="Times New Roman" panose="02020603050405020304" pitchFamily="18" charset="0"/>
                <a:ea typeface="標楷體"/>
                <a:cs typeface="Times New Roman" panose="02020603050405020304" pitchFamily="18" charset="0"/>
              </a:rPr>
              <a:t>建立</a:t>
            </a:r>
            <a:r>
              <a:rPr kumimoji="0" lang="zh-TW" altLang="en-US" sz="1600" dirty="0">
                <a:solidFill>
                  <a:prstClr val="black"/>
                </a:solidFill>
                <a:latin typeface="Times New Roman" panose="02020603050405020304" pitchFamily="18" charset="0"/>
                <a:ea typeface="標楷體"/>
                <a:cs typeface="Times New Roman" panose="02020603050405020304" pitchFamily="18" charset="0"/>
              </a:rPr>
              <a:t>優質、平價、普及的長期照顧服務體系，發揮社區主義精神，讓有長照需求的國民可以獲得基本服務，在自己熟悉的環境安心享受老年生活，減輕家庭照顧</a:t>
            </a:r>
            <a:r>
              <a:rPr kumimoji="0" lang="zh-TW" altLang="en-US" sz="1600" dirty="0" smtClean="0">
                <a:solidFill>
                  <a:prstClr val="black"/>
                </a:solidFill>
                <a:latin typeface="Times New Roman" panose="02020603050405020304" pitchFamily="18" charset="0"/>
                <a:ea typeface="標楷體"/>
                <a:cs typeface="Times New Roman" panose="02020603050405020304" pitchFamily="18" charset="0"/>
              </a:rPr>
              <a:t>負擔</a:t>
            </a:r>
            <a:endParaRPr kumimoji="0" lang="zh-TW" altLang="en-US" sz="1600" dirty="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sz="1600" dirty="0" smtClean="0">
                <a:solidFill>
                  <a:prstClr val="black"/>
                </a:solidFill>
                <a:latin typeface="Times New Roman" panose="02020603050405020304" pitchFamily="18" charset="0"/>
                <a:ea typeface="標楷體"/>
                <a:cs typeface="Times New Roman" panose="02020603050405020304" pitchFamily="18" charset="0"/>
              </a:rPr>
              <a:t>實現</a:t>
            </a:r>
            <a:r>
              <a:rPr kumimoji="0" lang="zh-TW" altLang="en-US" sz="1600" dirty="0">
                <a:solidFill>
                  <a:prstClr val="black"/>
                </a:solidFill>
                <a:latin typeface="Times New Roman" panose="02020603050405020304" pitchFamily="18" charset="0"/>
                <a:ea typeface="標楷體"/>
                <a:cs typeface="Times New Roman" panose="02020603050405020304" pitchFamily="18" charset="0"/>
              </a:rPr>
              <a:t>在地老化，提供從支持家庭、居家、社區到機構式照顧的多元連續服務，普及照顧服務體系，建立關懷社區，期能提升具長期照顧需求者與照顧者之生活</a:t>
            </a:r>
            <a:r>
              <a:rPr kumimoji="0" lang="zh-TW" altLang="en-US" sz="1600" dirty="0" smtClean="0">
                <a:solidFill>
                  <a:prstClr val="black"/>
                </a:solidFill>
                <a:latin typeface="Times New Roman" panose="02020603050405020304" pitchFamily="18" charset="0"/>
                <a:ea typeface="標楷體"/>
                <a:cs typeface="Times New Roman" panose="02020603050405020304" pitchFamily="18" charset="0"/>
              </a:rPr>
              <a:t>品質</a:t>
            </a:r>
            <a:endParaRPr kumimoji="0" lang="zh-TW" altLang="en-US" sz="1600" dirty="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sz="1600" dirty="0" smtClean="0">
                <a:solidFill>
                  <a:prstClr val="black"/>
                </a:solidFill>
                <a:latin typeface="Times New Roman" panose="02020603050405020304" pitchFamily="18" charset="0"/>
                <a:ea typeface="標楷體"/>
                <a:cs typeface="Times New Roman" panose="02020603050405020304" pitchFamily="18" charset="0"/>
              </a:rPr>
              <a:t>銜接</a:t>
            </a:r>
            <a:r>
              <a:rPr kumimoji="0" lang="zh-TW" altLang="en-US" sz="1600" dirty="0">
                <a:solidFill>
                  <a:prstClr val="black"/>
                </a:solidFill>
                <a:latin typeface="Times New Roman" panose="02020603050405020304" pitchFamily="18" charset="0"/>
                <a:ea typeface="標楷體"/>
                <a:cs typeface="Times New Roman" panose="02020603050405020304" pitchFamily="18" charset="0"/>
              </a:rPr>
              <a:t>前端初級預防功能，預防保健、活力老化、減緩失能，促進長者健康福祉，提升老人生活</a:t>
            </a:r>
            <a:r>
              <a:rPr kumimoji="0" lang="zh-TW" altLang="en-US" sz="1600" dirty="0" smtClean="0">
                <a:solidFill>
                  <a:prstClr val="black"/>
                </a:solidFill>
                <a:latin typeface="Times New Roman" panose="02020603050405020304" pitchFamily="18" charset="0"/>
                <a:ea typeface="標楷體"/>
                <a:cs typeface="Times New Roman" panose="02020603050405020304" pitchFamily="18" charset="0"/>
              </a:rPr>
              <a:t>品質</a:t>
            </a:r>
            <a:endParaRPr kumimoji="0" lang="zh-TW" altLang="en-US" sz="1600" dirty="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sz="1600" dirty="0" smtClean="0">
                <a:solidFill>
                  <a:prstClr val="black"/>
                </a:solidFill>
                <a:latin typeface="Times New Roman" panose="02020603050405020304" pitchFamily="18" charset="0"/>
                <a:ea typeface="標楷體"/>
                <a:cs typeface="Times New Roman" panose="02020603050405020304" pitchFamily="18" charset="0"/>
              </a:rPr>
              <a:t>向後</a:t>
            </a:r>
            <a:r>
              <a:rPr kumimoji="0" lang="zh-TW" altLang="en-US" sz="1600" dirty="0">
                <a:solidFill>
                  <a:prstClr val="black"/>
                </a:solidFill>
                <a:latin typeface="Times New Roman" panose="02020603050405020304" pitchFamily="18" charset="0"/>
                <a:ea typeface="標楷體"/>
                <a:cs typeface="Times New Roman" panose="02020603050405020304" pitchFamily="18" charset="0"/>
              </a:rPr>
              <a:t>端提供多目標社區式支持服務，轉銜在宅臨終安寧照顧，減輕家屬照顧壓力，減少長期照顧負擔</a:t>
            </a:r>
          </a:p>
        </p:txBody>
      </p:sp>
      <p:sp>
        <p:nvSpPr>
          <p:cNvPr id="8" name="文字方塊 7"/>
          <p:cNvSpPr txBox="1"/>
          <p:nvPr/>
        </p:nvSpPr>
        <p:spPr>
          <a:xfrm>
            <a:off x="4880788" y="1785005"/>
            <a:ext cx="3913180" cy="4524315"/>
          </a:xfrm>
          <a:prstGeom prst="rect">
            <a:avLst/>
          </a:prstGeom>
          <a:solidFill>
            <a:srgbClr val="CCCCFF"/>
          </a:solidFill>
          <a:ln>
            <a:solidFill>
              <a:srgbClr val="0000FF"/>
            </a:solidFill>
          </a:ln>
        </p:spPr>
        <p:txBody>
          <a:bodyPr wrap="square" rtlCol="0">
            <a:spAutoFit/>
          </a:bodyPr>
          <a:lstStyle/>
          <a:p>
            <a:pPr algn="ctr" fontAlgn="auto">
              <a:spcBef>
                <a:spcPts val="0"/>
              </a:spcBef>
              <a:spcAft>
                <a:spcPts val="0"/>
              </a:spcAft>
            </a:pPr>
            <a:r>
              <a:rPr kumimoji="0" lang="zh-TW" altLang="en-US" b="1" dirty="0" smtClean="0">
                <a:solidFill>
                  <a:prstClr val="black"/>
                </a:solidFill>
                <a:latin typeface="Times New Roman" panose="02020603050405020304" pitchFamily="18" charset="0"/>
                <a:ea typeface="標楷體"/>
                <a:cs typeface="Times New Roman" panose="02020603050405020304" pitchFamily="18" charset="0"/>
              </a:rPr>
              <a:t>實施策略</a:t>
            </a:r>
            <a:endParaRPr kumimoji="0" lang="en-US" altLang="zh-TW" b="1"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建立以服務使用者為中心的服務體系。</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發展以社區為基礎的小規模多機能整合型服務中心</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鼓勵資源發展因地制宜與創新化，縮小城鄉差距，凸顯地方特色。</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培植以社區為基礎的健康照顧團隊。</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健全縣市照顧管理中心組織定位與職權。</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提高服務補助效能與彈性。</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開創照顧服務人力資源職涯發展策略。</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強化照顧管理資料庫系統。</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增強地方政府發展資源之能量。</a:t>
            </a:r>
            <a:endParaRPr kumimoji="0" lang="en-US" altLang="zh-TW" dirty="0" smtClean="0">
              <a:solidFill>
                <a:prstClr val="black"/>
              </a:solidFill>
              <a:latin typeface="Times New Roman" panose="02020603050405020304" pitchFamily="18" charset="0"/>
              <a:ea typeface="標楷體"/>
              <a:cs typeface="Times New Roman" panose="02020603050405020304" pitchFamily="18" charset="0"/>
            </a:endParaRPr>
          </a:p>
          <a:p>
            <a:pPr marL="144000" indent="-144000" algn="just" fontAlgn="auto">
              <a:spcBef>
                <a:spcPts val="0"/>
              </a:spcBef>
              <a:spcAft>
                <a:spcPts val="0"/>
              </a:spcAft>
              <a:buFont typeface="+mj-lt"/>
              <a:buAutoNum type="arabicPeriod"/>
            </a:pPr>
            <a:r>
              <a:rPr kumimoji="0" lang="zh-TW" altLang="en-US" dirty="0" smtClean="0">
                <a:solidFill>
                  <a:prstClr val="black"/>
                </a:solidFill>
                <a:latin typeface="Times New Roman" panose="02020603050405020304" pitchFamily="18" charset="0"/>
                <a:ea typeface="標楷體"/>
                <a:cs typeface="Times New Roman" panose="02020603050405020304" pitchFamily="18" charset="0"/>
              </a:rPr>
              <a:t>建立中央政府管理與研發系統。</a:t>
            </a:r>
            <a:endParaRPr kumimoji="0" lang="zh-TW" altLang="en-US" dirty="0">
              <a:solidFill>
                <a:prstClr val="black"/>
              </a:solidFill>
              <a:latin typeface="Times New Roman" panose="02020603050405020304" pitchFamily="18" charset="0"/>
              <a:ea typeface="標楷體"/>
              <a:cs typeface="Times New Roman" panose="02020603050405020304" pitchFamily="18" charset="0"/>
            </a:endParaRPr>
          </a:p>
        </p:txBody>
      </p:sp>
      <p:sp>
        <p:nvSpPr>
          <p:cNvPr id="9" name="向右箭號 8"/>
          <p:cNvSpPr/>
          <p:nvPr/>
        </p:nvSpPr>
        <p:spPr>
          <a:xfrm>
            <a:off x="3969432" y="3933056"/>
            <a:ext cx="877348" cy="72008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kumimoji="0" lang="zh-TW" altLang="en-US"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7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15</a:t>
            </a:fld>
            <a:endParaRPr lang="en-US" altLang="zh-TW" dirty="0">
              <a:solidFill>
                <a:prstClr val="black"/>
              </a:solidFill>
              <a:latin typeface="Calibri" panose="020F0502020204030204" pitchFamily="34" charset="0"/>
            </a:endParaRPr>
          </a:p>
        </p:txBody>
      </p:sp>
      <p:sp>
        <p:nvSpPr>
          <p:cNvPr id="5" name="Shape 106"/>
          <p:cNvSpPr txBox="1">
            <a:spLocks/>
          </p:cNvSpPr>
          <p:nvPr/>
        </p:nvSpPr>
        <p:spPr bwMode="auto">
          <a:xfrm>
            <a:off x="633954" y="332656"/>
            <a:ext cx="7565009" cy="715197"/>
          </a:xfrm>
          <a:prstGeom prst="rect">
            <a:avLst/>
          </a:prstGeom>
          <a:noFill/>
          <a:ln w="9525">
            <a:noFill/>
            <a:miter lim="800000"/>
            <a:headEnd/>
            <a:tailEnd/>
          </a:ln>
        </p:spPr>
        <p:txBody>
          <a:bodyPr vert="horz" wrap="square" lIns="68569" tIns="68569" rIns="68569" bIns="68569" numCol="1" rtlCol="0" anchor="b" anchorCtr="0" compatLnSpc="1">
            <a:prstTxWarp prst="textNoShape">
              <a:avLst/>
            </a:prstTxWarp>
            <a:noAutofit/>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r>
              <a:rPr kumimoji="0" lang="zh-TW" altLang="en-US" dirty="0" smtClean="0">
                <a:latin typeface="微軟正黑體" panose="020B0604030504040204" pitchFamily="34" charset="-120"/>
                <a:ea typeface="微軟正黑體" panose="020B0604030504040204" pitchFamily="34" charset="-120"/>
              </a:rPr>
              <a:t>二、長</a:t>
            </a:r>
            <a:r>
              <a:rPr kumimoji="0" lang="zh-TW" altLang="en-US" dirty="0">
                <a:latin typeface="微軟正黑體" panose="020B0604030504040204" pitchFamily="34" charset="-120"/>
                <a:ea typeface="微軟正黑體" panose="020B0604030504040204" pitchFamily="34" charset="-120"/>
              </a:rPr>
              <a:t>照</a:t>
            </a:r>
            <a:r>
              <a:rPr kumimoji="0" lang="en-US" altLang="zh-TW" dirty="0">
                <a:latin typeface="微軟正黑體" panose="020B0604030504040204" pitchFamily="34" charset="-120"/>
                <a:ea typeface="微軟正黑體" panose="020B0604030504040204" pitchFamily="34" charset="-120"/>
              </a:rPr>
              <a:t>2.0</a:t>
            </a:r>
            <a:r>
              <a:rPr kumimoji="0" lang="zh-TW" altLang="en-US" dirty="0">
                <a:latin typeface="微軟正黑體" panose="020B0604030504040204" pitchFamily="34" charset="-120"/>
                <a:ea typeface="微軟正黑體" panose="020B0604030504040204" pitchFamily="34" charset="-120"/>
              </a:rPr>
              <a:t>服務</a:t>
            </a:r>
            <a:r>
              <a:rPr kumimoji="0" lang="zh-TW" altLang="en-US" dirty="0" smtClean="0">
                <a:latin typeface="微軟正黑體" panose="020B0604030504040204" pitchFamily="34" charset="-120"/>
                <a:ea typeface="微軟正黑體" panose="020B0604030504040204" pitchFamily="34" charset="-120"/>
              </a:rPr>
              <a:t>對象</a:t>
            </a:r>
            <a:endParaRPr kumimoji="0" lang="en"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1403647" y="2420888"/>
            <a:ext cx="7200801" cy="3797733"/>
            <a:chOff x="730574" y="1687401"/>
            <a:chExt cx="7698561" cy="4307729"/>
          </a:xfrm>
        </p:grpSpPr>
        <p:grpSp>
          <p:nvGrpSpPr>
            <p:cNvPr id="7" name="群組 6"/>
            <p:cNvGrpSpPr/>
            <p:nvPr/>
          </p:nvGrpSpPr>
          <p:grpSpPr>
            <a:xfrm>
              <a:off x="730574" y="1687401"/>
              <a:ext cx="3634036" cy="2340153"/>
              <a:chOff x="730574" y="1989057"/>
              <a:chExt cx="3634036" cy="2340153"/>
            </a:xfrm>
          </p:grpSpPr>
          <p:sp>
            <p:nvSpPr>
              <p:cNvPr id="14" name="矩形 13"/>
              <p:cNvSpPr/>
              <p:nvPr/>
            </p:nvSpPr>
            <p:spPr>
              <a:xfrm>
                <a:off x="740000" y="2391662"/>
                <a:ext cx="3615183" cy="1937548"/>
              </a:xfrm>
              <a:prstGeom prst="rect">
                <a:avLst/>
              </a:prstGeom>
              <a:ln w="63500">
                <a:solidFill>
                  <a:srgbClr val="C7F464"/>
                </a:solidFill>
              </a:ln>
            </p:spPr>
            <p:txBody>
              <a:bodyPr wrap="square">
                <a:spAutoFit/>
              </a:bodyPr>
              <a:lstStyle/>
              <a:p>
                <a:pPr fontAlgn="auto">
                  <a:spcBef>
                    <a:spcPts val="0"/>
                  </a:spcBef>
                  <a:spcAft>
                    <a:spcPts val="0"/>
                  </a:spcAft>
                </a:pP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主要為因老化失能衍生長照需求者，包含</a:t>
                </a:r>
                <a:endPar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①</a:t>
                </a:r>
                <a:r>
                  <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65</a:t>
                </a: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歲以上老人</a:t>
                </a:r>
                <a:endPar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②</a:t>
                </a:r>
                <a:r>
                  <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55</a:t>
                </a: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歲以上山地原住民</a:t>
                </a:r>
                <a:endPar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③</a:t>
                </a:r>
                <a:r>
                  <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50</a:t>
                </a: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歲以</a:t>
                </a:r>
                <a:r>
                  <a:rPr kumimoji="0" lang="zh-TW"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上身</a:t>
                </a:r>
                <a:r>
                  <a:rPr kumimoji="0" lang="zh-TW" altLang="en-US"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心</a:t>
                </a:r>
                <a:r>
                  <a:rPr kumimoji="0" lang="zh-TW"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障</a:t>
                </a:r>
                <a:r>
                  <a:rPr kumimoji="0" lang="zh-TW" altLang="en-US"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礙</a:t>
                </a:r>
                <a:r>
                  <a:rPr kumimoji="0" lang="zh-TW"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者</a:t>
                </a:r>
                <a:endPar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④</a:t>
                </a:r>
                <a:r>
                  <a:rPr kumimoji="0" lang="en-US" altLang="zh-TW" sz="1500" dirty="0">
                    <a:solidFill>
                      <a:prstClr val="black"/>
                    </a:solidFill>
                    <a:latin typeface="微軟正黑體" pitchFamily="34" charset="-120"/>
                    <a:ea typeface="微軟正黑體" pitchFamily="34" charset="-120"/>
                    <a:cs typeface="Times New Roman" panose="02020603050405020304" pitchFamily="18" charset="0"/>
                  </a:rPr>
                  <a:t>65</a:t>
                </a:r>
                <a:r>
                  <a:rPr kumimoji="0" lang="zh-TW" altLang="zh-TW" sz="1500" dirty="0">
                    <a:solidFill>
                      <a:prstClr val="black"/>
                    </a:solidFill>
                    <a:latin typeface="微軟正黑體" pitchFamily="34" charset="-120"/>
                    <a:ea typeface="微軟正黑體" pitchFamily="34" charset="-120"/>
                    <a:cs typeface="Times New Roman" panose="02020603050405020304" pitchFamily="18" charset="0"/>
                  </a:rPr>
                  <a:t>歲以上僅</a:t>
                </a:r>
                <a:r>
                  <a:rPr kumimoji="0" lang="en-US" altLang="zh-TW" sz="1500" dirty="0">
                    <a:solidFill>
                      <a:prstClr val="black"/>
                    </a:solidFill>
                    <a:latin typeface="微軟正黑體" pitchFamily="34" charset="-120"/>
                    <a:ea typeface="微軟正黑體" pitchFamily="34" charset="-120"/>
                    <a:cs typeface="Times New Roman" panose="02020603050405020304" pitchFamily="18" charset="0"/>
                  </a:rPr>
                  <a:t>IADL</a:t>
                </a:r>
                <a:r>
                  <a:rPr kumimoji="0" lang="zh-TW" altLang="zh-TW" sz="1500" dirty="0">
                    <a:solidFill>
                      <a:prstClr val="black"/>
                    </a:solidFill>
                    <a:latin typeface="微軟正黑體" pitchFamily="34" charset="-120"/>
                    <a:ea typeface="微軟正黑體" pitchFamily="34" charset="-120"/>
                    <a:cs typeface="Times New Roman" panose="02020603050405020304" pitchFamily="18" charset="0"/>
                  </a:rPr>
                  <a:t>需協助之</a:t>
                </a:r>
                <a:endParaRPr kumimoji="0" lang="en-US" altLang="zh-TW" sz="1500" dirty="0">
                  <a:solidFill>
                    <a:prstClr val="black"/>
                  </a:solidFill>
                  <a:latin typeface="微軟正黑體" pitchFamily="34" charset="-120"/>
                  <a:ea typeface="微軟正黑體" pitchFamily="34" charset="-120"/>
                  <a:cs typeface="Times New Roman" panose="02020603050405020304" pitchFamily="18" charset="0"/>
                </a:endParaRPr>
              </a:p>
              <a:p>
                <a:pPr fontAlgn="auto">
                  <a:spcBef>
                    <a:spcPts val="0"/>
                  </a:spcBef>
                  <a:spcAft>
                    <a:spcPts val="0"/>
                  </a:spcAft>
                </a:pPr>
                <a:r>
                  <a:rPr kumimoji="0" lang="zh-TW" altLang="en-US" sz="1500" dirty="0">
                    <a:solidFill>
                      <a:prstClr val="black"/>
                    </a:solidFill>
                    <a:latin typeface="微軟正黑體" pitchFamily="34" charset="-120"/>
                    <a:ea typeface="微軟正黑體" pitchFamily="34" charset="-120"/>
                    <a:cs typeface="Times New Roman" panose="02020603050405020304" pitchFamily="18" charset="0"/>
                  </a:rPr>
                  <a:t>   </a:t>
                </a:r>
                <a:r>
                  <a:rPr kumimoji="0" lang="zh-TW" altLang="zh-TW" sz="1500" dirty="0">
                    <a:solidFill>
                      <a:prstClr val="black"/>
                    </a:solidFill>
                    <a:latin typeface="微軟正黑體" pitchFamily="34" charset="-120"/>
                    <a:ea typeface="微軟正黑體" pitchFamily="34" charset="-120"/>
                    <a:cs typeface="Times New Roman" panose="02020603050405020304" pitchFamily="18" charset="0"/>
                  </a:rPr>
                  <a:t>獨居</a:t>
                </a:r>
                <a:r>
                  <a:rPr kumimoji="0" lang="zh-TW" altLang="zh-TW" sz="1500" dirty="0" smtClean="0">
                    <a:solidFill>
                      <a:prstClr val="black"/>
                    </a:solidFill>
                    <a:latin typeface="微軟正黑體" pitchFamily="34" charset="-120"/>
                    <a:ea typeface="微軟正黑體" pitchFamily="34" charset="-120"/>
                    <a:cs typeface="Times New Roman" panose="02020603050405020304" pitchFamily="18" charset="0"/>
                  </a:rPr>
                  <a:t>老人</a:t>
                </a:r>
                <a:endParaRPr kumimoji="0" lang="zh-TW" altLang="en-US" sz="1500" dirty="0">
                  <a:solidFill>
                    <a:prstClr val="black"/>
                  </a:solidFill>
                  <a:latin typeface="微軟正黑體" pitchFamily="34" charset="-120"/>
                  <a:ea typeface="微軟正黑體" pitchFamily="34" charset="-120"/>
                </a:endParaRPr>
              </a:p>
            </p:txBody>
          </p:sp>
          <p:sp>
            <p:nvSpPr>
              <p:cNvPr id="15" name="圓角矩形 14"/>
              <p:cNvSpPr/>
              <p:nvPr/>
            </p:nvSpPr>
            <p:spPr>
              <a:xfrm>
                <a:off x="730574" y="1989057"/>
                <a:ext cx="3634036" cy="430887"/>
              </a:xfrm>
              <a:prstGeom prst="roundRect">
                <a:avLst/>
              </a:prstGeom>
              <a:solidFill>
                <a:srgbClr val="C7F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rPr>
                  <a:t>長照</a:t>
                </a:r>
                <a:r>
                  <a:rPr kumimoji="0" lang="en-US" altLang="zh-TW" dirty="0">
                    <a:solidFill>
                      <a:prstClr val="black"/>
                    </a:solidFill>
                    <a:latin typeface="微軟正黑體" panose="020B0604030504040204" pitchFamily="34" charset="-120"/>
                    <a:ea typeface="微軟正黑體" panose="020B0604030504040204" pitchFamily="34" charset="-120"/>
                  </a:rPr>
                  <a:t>1.0</a:t>
                </a:r>
              </a:p>
            </p:txBody>
          </p:sp>
        </p:grpSp>
        <p:grpSp>
          <p:nvGrpSpPr>
            <p:cNvPr id="8" name="群組 7"/>
            <p:cNvGrpSpPr/>
            <p:nvPr/>
          </p:nvGrpSpPr>
          <p:grpSpPr>
            <a:xfrm>
              <a:off x="4795097" y="1687401"/>
              <a:ext cx="3634038" cy="4307729"/>
              <a:chOff x="4795097" y="1989057"/>
              <a:chExt cx="3634038" cy="4307729"/>
            </a:xfrm>
          </p:grpSpPr>
          <p:grpSp>
            <p:nvGrpSpPr>
              <p:cNvPr id="10" name="群組 9"/>
              <p:cNvGrpSpPr/>
              <p:nvPr/>
            </p:nvGrpSpPr>
            <p:grpSpPr>
              <a:xfrm>
                <a:off x="4795097" y="1989057"/>
                <a:ext cx="3634036" cy="3063400"/>
                <a:chOff x="730574" y="1989057"/>
                <a:chExt cx="3634036" cy="3063400"/>
              </a:xfrm>
            </p:grpSpPr>
            <p:sp>
              <p:nvSpPr>
                <p:cNvPr id="12" name="矩形 11"/>
                <p:cNvSpPr/>
                <p:nvPr/>
              </p:nvSpPr>
              <p:spPr>
                <a:xfrm>
                  <a:off x="740001" y="2391664"/>
                  <a:ext cx="3615183" cy="2660793"/>
                </a:xfrm>
                <a:prstGeom prst="rect">
                  <a:avLst/>
                </a:prstGeom>
                <a:ln w="63500">
                  <a:solidFill>
                    <a:srgbClr val="C7F464"/>
                  </a:solidFill>
                </a:ln>
              </p:spPr>
              <p:txBody>
                <a:bodyPr wrap="square">
                  <a:spAutoFit/>
                </a:bodyPr>
                <a:lstStyle/>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除</a:t>
                  </a:r>
                  <a:r>
                    <a:rPr kumimoji="0" lang="en-US" altLang="zh-TW"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1.0</a:t>
                  </a:r>
                  <a:r>
                    <a:rPr kumimoji="0" lang="zh-TW" altLang="en-US"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服務對象外</a:t>
                  </a:r>
                  <a:endParaRPr kumimoji="0" lang="en-US" altLang="zh-TW"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p:txBody>
            </p:sp>
            <p:sp>
              <p:nvSpPr>
                <p:cNvPr id="13" name="圓角矩形 12"/>
                <p:cNvSpPr/>
                <p:nvPr/>
              </p:nvSpPr>
              <p:spPr>
                <a:xfrm>
                  <a:off x="730574" y="1989057"/>
                  <a:ext cx="3634036" cy="430887"/>
                </a:xfrm>
                <a:prstGeom prst="round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rPr>
                    <a:t>長照</a:t>
                  </a:r>
                  <a:r>
                    <a:rPr kumimoji="0" lang="en-US" altLang="zh-TW" dirty="0">
                      <a:solidFill>
                        <a:prstClr val="black"/>
                      </a:solidFill>
                      <a:latin typeface="微軟正黑體" panose="020B0604030504040204" pitchFamily="34" charset="-120"/>
                      <a:ea typeface="微軟正黑體" panose="020B0604030504040204" pitchFamily="34" charset="-120"/>
                    </a:rPr>
                    <a:t>2.0</a:t>
                  </a:r>
                </a:p>
              </p:txBody>
            </p:sp>
          </p:grpSp>
          <p:sp>
            <p:nvSpPr>
              <p:cNvPr id="11" name="矩形 10"/>
              <p:cNvSpPr/>
              <p:nvPr/>
            </p:nvSpPr>
            <p:spPr>
              <a:xfrm>
                <a:off x="4813952" y="4306872"/>
                <a:ext cx="3615183" cy="1989914"/>
              </a:xfrm>
              <a:prstGeom prst="rect">
                <a:avLst/>
              </a:prstGeom>
              <a:solidFill>
                <a:schemeClr val="lt1"/>
              </a:solidFill>
              <a:ln w="63500">
                <a:solidFill>
                  <a:srgbClr val="4ECDC4"/>
                </a:solidFill>
              </a:ln>
            </p:spPr>
            <p:txBody>
              <a:bodyPr wrap="square">
                <a:spAutoFit/>
              </a:bodyPr>
              <a:lstStyle/>
              <a:p>
                <a:pPr fontAlgn="auto">
                  <a:spcBef>
                    <a:spcPts val="0"/>
                  </a:spcBef>
                  <a:spcAft>
                    <a:spcPts val="0"/>
                  </a:spcAft>
                </a:pPr>
                <a:r>
                  <a:rPr kumimoji="0" lang="zh-TW" altLang="en-US" b="1" dirty="0">
                    <a:solidFill>
                      <a:prstClr val="black"/>
                    </a:solidFill>
                    <a:latin typeface="微軟正黑體" panose="020B0604030504040204" pitchFamily="34" charset="-120"/>
                    <a:ea typeface="微軟正黑體" panose="020B0604030504040204" pitchFamily="34" charset="-120"/>
                  </a:rPr>
                  <a:t>擴大納入</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zh-TW" altLang="zh-TW" b="1" dirty="0">
                    <a:solidFill>
                      <a:prstClr val="black"/>
                    </a:solidFill>
                    <a:latin typeface="微軟正黑體" panose="020B0604030504040204" pitchFamily="34" charset="-120"/>
                    <a:ea typeface="微軟正黑體" panose="020B0604030504040204" pitchFamily="34" charset="-120"/>
                  </a:rPr>
                  <a:t>⑤</a:t>
                </a:r>
                <a:r>
                  <a:rPr kumimoji="0" lang="en-US" altLang="zh-TW" b="1" dirty="0">
                    <a:solidFill>
                      <a:prstClr val="black"/>
                    </a:solidFill>
                    <a:latin typeface="微軟正黑體" panose="020B0604030504040204" pitchFamily="34" charset="-120"/>
                    <a:ea typeface="微軟正黑體" panose="020B0604030504040204" pitchFamily="34" charset="-120"/>
                  </a:rPr>
                  <a:t>50</a:t>
                </a:r>
                <a:r>
                  <a:rPr kumimoji="0" lang="zh-TW" altLang="zh-TW" b="1" dirty="0">
                    <a:solidFill>
                      <a:prstClr val="black"/>
                    </a:solidFill>
                    <a:latin typeface="微軟正黑體" panose="020B0604030504040204" pitchFamily="34" charset="-120"/>
                    <a:ea typeface="微軟正黑體" panose="020B0604030504040204" pitchFamily="34" charset="-120"/>
                  </a:rPr>
                  <a:t>歲以上失智症</a:t>
                </a:r>
                <a:r>
                  <a:rPr kumimoji="0" lang="zh-TW" altLang="en-US" b="1" dirty="0">
                    <a:solidFill>
                      <a:prstClr val="black"/>
                    </a:solidFill>
                    <a:latin typeface="微軟正黑體" panose="020B0604030504040204" pitchFamily="34" charset="-120"/>
                    <a:ea typeface="微軟正黑體" panose="020B0604030504040204" pitchFamily="34" charset="-120"/>
                  </a:rPr>
                  <a:t>患</a:t>
                </a:r>
                <a:r>
                  <a:rPr kumimoji="0" lang="zh-TW" altLang="zh-TW" b="1" dirty="0">
                    <a:solidFill>
                      <a:prstClr val="black"/>
                    </a:solidFill>
                    <a:latin typeface="微軟正黑體" panose="020B0604030504040204" pitchFamily="34" charset="-120"/>
                    <a:ea typeface="微軟正黑體" panose="020B0604030504040204" pitchFamily="34" charset="-120"/>
                  </a:rPr>
                  <a:t>者</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zh-TW" altLang="en-US" b="1" dirty="0">
                    <a:solidFill>
                      <a:prstClr val="black"/>
                    </a:solidFill>
                    <a:latin typeface="微軟正黑體" panose="020B0604030504040204" pitchFamily="34" charset="-120"/>
                    <a:ea typeface="微軟正黑體" panose="020B0604030504040204" pitchFamily="34" charset="-120"/>
                  </a:rPr>
                  <a:t>⑥</a:t>
                </a:r>
                <a:r>
                  <a:rPr kumimoji="0" lang="en-US" altLang="zh-TW" b="1" dirty="0">
                    <a:solidFill>
                      <a:prstClr val="black"/>
                    </a:solidFill>
                    <a:latin typeface="微軟正黑體" panose="020B0604030504040204" pitchFamily="34" charset="-120"/>
                    <a:ea typeface="微軟正黑體" panose="020B0604030504040204" pitchFamily="34" charset="-120"/>
                  </a:rPr>
                  <a:t>55-64</a:t>
                </a:r>
                <a:r>
                  <a:rPr kumimoji="0" lang="zh-TW" altLang="zh-TW" b="1" dirty="0">
                    <a:solidFill>
                      <a:prstClr val="black"/>
                    </a:solidFill>
                    <a:latin typeface="微軟正黑體" panose="020B0604030504040204" pitchFamily="34" charset="-120"/>
                    <a:ea typeface="微軟正黑體" panose="020B0604030504040204" pitchFamily="34" charset="-120"/>
                  </a:rPr>
                  <a:t>歲</a:t>
                </a:r>
                <a:r>
                  <a:rPr kumimoji="0" lang="zh-TW" altLang="en-US" b="1" dirty="0">
                    <a:solidFill>
                      <a:prstClr val="black"/>
                    </a:solidFill>
                    <a:latin typeface="微軟正黑體" panose="020B0604030504040204" pitchFamily="34" charset="-120"/>
                    <a:ea typeface="微軟正黑體" panose="020B0604030504040204" pitchFamily="34" charset="-120"/>
                  </a:rPr>
                  <a:t>失能平地</a:t>
                </a:r>
                <a:r>
                  <a:rPr kumimoji="0" lang="zh-TW" altLang="zh-TW" b="1" dirty="0">
                    <a:solidFill>
                      <a:prstClr val="black"/>
                    </a:solidFill>
                    <a:latin typeface="微軟正黑體" panose="020B0604030504040204" pitchFamily="34" charset="-120"/>
                    <a:ea typeface="微軟正黑體" panose="020B0604030504040204" pitchFamily="34" charset="-120"/>
                  </a:rPr>
                  <a:t>原住民</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zh-TW" altLang="en-US" b="1" dirty="0">
                    <a:solidFill>
                      <a:prstClr val="black"/>
                    </a:solidFill>
                    <a:latin typeface="微軟正黑體" panose="020B0604030504040204" pitchFamily="34" charset="-120"/>
                    <a:ea typeface="微軟正黑體" panose="020B0604030504040204" pitchFamily="34" charset="-120"/>
                  </a:rPr>
                  <a:t>⑦</a:t>
                </a:r>
                <a:r>
                  <a:rPr kumimoji="0" lang="en-US" altLang="zh-TW" b="1" dirty="0">
                    <a:solidFill>
                      <a:prstClr val="black"/>
                    </a:solidFill>
                    <a:latin typeface="微軟正黑體" panose="020B0604030504040204" pitchFamily="34" charset="-120"/>
                    <a:ea typeface="微軟正黑體" panose="020B0604030504040204" pitchFamily="34" charset="-120"/>
                  </a:rPr>
                  <a:t>49</a:t>
                </a:r>
                <a:r>
                  <a:rPr kumimoji="0" lang="zh-TW" altLang="zh-TW" b="1" dirty="0">
                    <a:solidFill>
                      <a:prstClr val="black"/>
                    </a:solidFill>
                    <a:latin typeface="微軟正黑體" panose="020B0604030504040204" pitchFamily="34" charset="-120"/>
                    <a:ea typeface="微軟正黑體" panose="020B0604030504040204" pitchFamily="34" charset="-120"/>
                  </a:rPr>
                  <a:t>歲以下</a:t>
                </a:r>
                <a:r>
                  <a:rPr kumimoji="0" lang="zh-TW" altLang="en-US" b="1" dirty="0">
                    <a:solidFill>
                      <a:prstClr val="black"/>
                    </a:solidFill>
                    <a:latin typeface="微軟正黑體" panose="020B0604030504040204" pitchFamily="34" charset="-120"/>
                    <a:ea typeface="微軟正黑體" panose="020B0604030504040204" pitchFamily="34" charset="-120"/>
                  </a:rPr>
                  <a:t>失能</a:t>
                </a:r>
                <a:r>
                  <a:rPr kumimoji="0" lang="zh-TW" altLang="zh-TW" b="1" dirty="0" smtClean="0">
                    <a:solidFill>
                      <a:prstClr val="black"/>
                    </a:solidFill>
                    <a:latin typeface="微軟正黑體" panose="020B0604030504040204" pitchFamily="34" charset="-120"/>
                    <a:ea typeface="微軟正黑體" panose="020B0604030504040204" pitchFamily="34" charset="-120"/>
                  </a:rPr>
                  <a:t>身</a:t>
                </a:r>
                <a:r>
                  <a:rPr kumimoji="0" lang="zh-TW" altLang="en-US" b="1" dirty="0" smtClean="0">
                    <a:solidFill>
                      <a:prstClr val="black"/>
                    </a:solidFill>
                    <a:latin typeface="微軟正黑體" panose="020B0604030504040204" pitchFamily="34" charset="-120"/>
                    <a:ea typeface="微軟正黑體" panose="020B0604030504040204" pitchFamily="34" charset="-120"/>
                  </a:rPr>
                  <a:t>心</a:t>
                </a:r>
                <a:r>
                  <a:rPr kumimoji="0" lang="zh-TW" altLang="zh-TW" b="1" dirty="0" smtClean="0">
                    <a:solidFill>
                      <a:prstClr val="black"/>
                    </a:solidFill>
                    <a:latin typeface="微軟正黑體" panose="020B0604030504040204" pitchFamily="34" charset="-120"/>
                    <a:ea typeface="微軟正黑體" panose="020B0604030504040204" pitchFamily="34" charset="-120"/>
                  </a:rPr>
                  <a:t>障</a:t>
                </a:r>
                <a:r>
                  <a:rPr kumimoji="0" lang="zh-TW" altLang="en-US" b="1" dirty="0" smtClean="0">
                    <a:solidFill>
                      <a:prstClr val="black"/>
                    </a:solidFill>
                    <a:latin typeface="微軟正黑體" panose="020B0604030504040204" pitchFamily="34" charset="-120"/>
                    <a:ea typeface="微軟正黑體" panose="020B0604030504040204" pitchFamily="34" charset="-120"/>
                  </a:rPr>
                  <a:t>礙</a:t>
                </a:r>
                <a:r>
                  <a:rPr kumimoji="0" lang="zh-TW" altLang="zh-TW" b="1" dirty="0" smtClean="0">
                    <a:solidFill>
                      <a:prstClr val="black"/>
                    </a:solidFill>
                    <a:latin typeface="微軟正黑體" panose="020B0604030504040204" pitchFamily="34" charset="-120"/>
                    <a:ea typeface="微軟正黑體" panose="020B0604030504040204" pitchFamily="34" charset="-120"/>
                  </a:rPr>
                  <a:t>者</a:t>
                </a:r>
                <a:endParaRPr kumimoji="0" lang="en-US" altLang="zh-TW" b="1"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zh-TW" altLang="en-US" b="1" dirty="0">
                    <a:solidFill>
                      <a:prstClr val="black"/>
                    </a:solidFill>
                    <a:latin typeface="微軟正黑體" panose="020B0604030504040204" pitchFamily="34" charset="-120"/>
                    <a:ea typeface="微軟正黑體" panose="020B0604030504040204" pitchFamily="34" charset="-120"/>
                  </a:rPr>
                  <a:t>⑧</a:t>
                </a:r>
                <a:r>
                  <a:rPr kumimoji="0" lang="en-US" altLang="zh-TW" b="1" dirty="0">
                    <a:solidFill>
                      <a:prstClr val="black"/>
                    </a:solidFill>
                    <a:latin typeface="微軟正黑體" panose="020B0604030504040204" pitchFamily="34" charset="-120"/>
                    <a:ea typeface="微軟正黑體" panose="020B0604030504040204" pitchFamily="34" charset="-120"/>
                  </a:rPr>
                  <a:t>65</a:t>
                </a:r>
                <a:r>
                  <a:rPr kumimoji="0" lang="zh-TW" altLang="zh-TW" b="1" dirty="0">
                    <a:solidFill>
                      <a:prstClr val="black"/>
                    </a:solidFill>
                    <a:latin typeface="微軟正黑體" panose="020B0604030504040204" pitchFamily="34" charset="-120"/>
                    <a:ea typeface="微軟正黑體" panose="020B0604030504040204" pitchFamily="34" charset="-120"/>
                  </a:rPr>
                  <a:t>歲</a:t>
                </a:r>
                <a:r>
                  <a:rPr kumimoji="0" lang="zh-TW" altLang="zh-TW" b="1" dirty="0" smtClean="0">
                    <a:solidFill>
                      <a:prstClr val="black"/>
                    </a:solidFill>
                    <a:latin typeface="微軟正黑體" panose="020B0604030504040204" pitchFamily="34" charset="-120"/>
                    <a:ea typeface="微軟正黑體" panose="020B0604030504040204" pitchFamily="34" charset="-120"/>
                  </a:rPr>
                  <a:t>以上</a:t>
                </a:r>
                <a:r>
                  <a:rPr kumimoji="0" lang="zh-TW" altLang="en-US" b="1" dirty="0" smtClean="0">
                    <a:solidFill>
                      <a:prstClr val="black"/>
                    </a:solidFill>
                    <a:latin typeface="微軟正黑體" panose="020B0604030504040204" pitchFamily="34" charset="-120"/>
                    <a:ea typeface="微軟正黑體" panose="020B0604030504040204" pitchFamily="34" charset="-120"/>
                  </a:rPr>
                  <a:t>僅</a:t>
                </a:r>
                <a:r>
                  <a:rPr kumimoji="0" lang="en-US" altLang="zh-TW" b="1" dirty="0" smtClean="0">
                    <a:solidFill>
                      <a:prstClr val="black"/>
                    </a:solidFill>
                    <a:latin typeface="微軟正黑體" panose="020B0604030504040204" pitchFamily="34" charset="-120"/>
                    <a:ea typeface="微軟正黑體" panose="020B0604030504040204" pitchFamily="34" charset="-120"/>
                  </a:rPr>
                  <a:t>IADL</a:t>
                </a:r>
                <a:r>
                  <a:rPr kumimoji="0" lang="zh-TW" altLang="en-US" b="1" dirty="0" smtClean="0">
                    <a:solidFill>
                      <a:prstClr val="black"/>
                    </a:solidFill>
                    <a:latin typeface="微軟正黑體" panose="020B0604030504040204" pitchFamily="34" charset="-120"/>
                    <a:ea typeface="微軟正黑體" panose="020B0604030504040204" pitchFamily="34" charset="-120"/>
                  </a:rPr>
                  <a:t>失能之</a:t>
                </a:r>
                <a:r>
                  <a:rPr kumimoji="0" lang="zh-TW" altLang="zh-TW" b="1" dirty="0" smtClean="0">
                    <a:solidFill>
                      <a:prstClr val="black"/>
                    </a:solidFill>
                    <a:latin typeface="微軟正黑體" panose="020B0604030504040204" pitchFamily="34" charset="-120"/>
                    <a:ea typeface="微軟正黑體" panose="020B0604030504040204" pitchFamily="34" charset="-120"/>
                  </a:rPr>
                  <a:t>衰弱</a:t>
                </a:r>
                <a:endParaRPr kumimoji="0" lang="en-US" altLang="zh-TW" b="1" dirty="0" smtClean="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zh-TW" altLang="en-US" b="1" dirty="0">
                    <a:solidFill>
                      <a:prstClr val="black"/>
                    </a:solidFill>
                    <a:latin typeface="微軟正黑體" panose="020B0604030504040204" pitchFamily="34" charset="-120"/>
                    <a:ea typeface="微軟正黑體" panose="020B0604030504040204" pitchFamily="34" charset="-120"/>
                  </a:rPr>
                  <a:t> </a:t>
                </a:r>
                <a:r>
                  <a:rPr kumimoji="0" lang="zh-TW" altLang="en-US" b="1" dirty="0" smtClean="0">
                    <a:solidFill>
                      <a:prstClr val="black"/>
                    </a:solidFill>
                    <a:latin typeface="微軟正黑體" panose="020B0604030504040204" pitchFamily="34" charset="-120"/>
                    <a:ea typeface="微軟正黑體" panose="020B0604030504040204" pitchFamily="34" charset="-120"/>
                  </a:rPr>
                  <a:t>   </a:t>
                </a:r>
                <a:r>
                  <a:rPr kumimoji="0" lang="en-US" altLang="zh-TW" b="1" dirty="0" smtClean="0">
                    <a:solidFill>
                      <a:prstClr val="black"/>
                    </a:solidFill>
                    <a:latin typeface="微軟正黑體" panose="020B0604030504040204" pitchFamily="34" charset="-120"/>
                    <a:ea typeface="微軟正黑體" panose="020B0604030504040204" pitchFamily="34" charset="-120"/>
                  </a:rPr>
                  <a:t>(</a:t>
                </a:r>
                <a:r>
                  <a:rPr kumimoji="0" lang="en-US" altLang="zh-TW" b="1" dirty="0">
                    <a:solidFill>
                      <a:prstClr val="black"/>
                    </a:solidFill>
                    <a:latin typeface="微軟正黑體" panose="020B0604030504040204" pitchFamily="34" charset="-120"/>
                    <a:ea typeface="微軟正黑體" panose="020B0604030504040204" pitchFamily="34" charset="-120"/>
                  </a:rPr>
                  <a:t>frailty)</a:t>
                </a:r>
                <a:r>
                  <a:rPr kumimoji="0" lang="zh-TW" altLang="zh-TW" b="1" dirty="0">
                    <a:solidFill>
                      <a:prstClr val="black"/>
                    </a:solidFill>
                    <a:latin typeface="微軟正黑體" panose="020B0604030504040204" pitchFamily="34" charset="-120"/>
                    <a:ea typeface="微軟正黑體" panose="020B0604030504040204" pitchFamily="34" charset="-120"/>
                  </a:rPr>
                  <a:t>老人</a:t>
                </a:r>
                <a:endParaRPr kumimoji="0" lang="zh-TW" altLang="en-US" b="1" dirty="0">
                  <a:solidFill>
                    <a:prstClr val="black"/>
                  </a:solidFill>
                  <a:latin typeface="微軟正黑體" panose="020B0604030504040204" pitchFamily="34" charset="-120"/>
                  <a:ea typeface="微軟正黑體" panose="020B0604030504040204" pitchFamily="34" charset="-120"/>
                </a:endParaRPr>
              </a:p>
            </p:txBody>
          </p:sp>
        </p:grpSp>
        <p:sp>
          <p:nvSpPr>
            <p:cNvPr id="9" name="向右箭號 8"/>
            <p:cNvSpPr/>
            <p:nvPr/>
          </p:nvSpPr>
          <p:spPr>
            <a:xfrm>
              <a:off x="4345756" y="2892475"/>
              <a:ext cx="449341" cy="33855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350">
                <a:solidFill>
                  <a:prstClr val="white"/>
                </a:solidFill>
              </a:endParaRPr>
            </a:p>
          </p:txBody>
        </p:sp>
      </p:grpSp>
      <p:sp>
        <p:nvSpPr>
          <p:cNvPr id="16" name="矩形 15"/>
          <p:cNvSpPr/>
          <p:nvPr/>
        </p:nvSpPr>
        <p:spPr>
          <a:xfrm>
            <a:off x="395536" y="1762817"/>
            <a:ext cx="8208912" cy="361637"/>
          </a:xfrm>
          <a:prstGeom prst="rect">
            <a:avLst/>
          </a:prstGeom>
        </p:spPr>
        <p:txBody>
          <a:bodyPr wrap="square">
            <a:spAutoFit/>
          </a:bodyPr>
          <a:lstStyle/>
          <a:p>
            <a:pPr marL="342000" lvl="2" indent="-342000" fontAlgn="auto">
              <a:lnSpc>
                <a:spcPts val="2100"/>
              </a:lnSpc>
              <a:spcBef>
                <a:spcPts val="0"/>
              </a:spcBef>
              <a:spcAft>
                <a:spcPts val="0"/>
              </a:spcAft>
              <a:buFont typeface="Wingdings" panose="05000000000000000000" pitchFamily="2" charset="2"/>
              <a:buChar char="n"/>
            </a:pPr>
            <a:r>
              <a:rPr kumimoji="0" lang="zh-TW" altLang="en-US" sz="2000"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服務對象人數</a:t>
            </a:r>
            <a:r>
              <a:rPr kumimoji="0" lang="zh-TW" altLang="zh-TW" sz="2000"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預估</a:t>
            </a:r>
            <a:r>
              <a:rPr kumimoji="0" lang="zh-TW" altLang="zh-TW"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自</a:t>
            </a:r>
            <a:r>
              <a:rPr kumimoji="0" lang="en-US" altLang="zh-TW"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51</a:t>
            </a:r>
            <a:r>
              <a:rPr kumimoji="0" lang="zh-TW" altLang="zh-TW"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萬</a:t>
            </a:r>
            <a:r>
              <a:rPr kumimoji="0" lang="en-US" altLang="zh-TW"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1</a:t>
            </a:r>
            <a:r>
              <a:rPr kumimoji="0" lang="zh-TW" altLang="en-US"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千</a:t>
            </a:r>
            <a:r>
              <a:rPr kumimoji="0" lang="zh-TW" altLang="zh-TW"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餘人增</a:t>
            </a:r>
            <a:r>
              <a:rPr kumimoji="0" lang="zh-TW" altLang="zh-TW"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至</a:t>
            </a:r>
            <a:r>
              <a:rPr kumimoji="0" lang="zh-TW" altLang="en-US"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將近</a:t>
            </a:r>
            <a:r>
              <a:rPr kumimoji="0" lang="en-US" altLang="zh-TW"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73</a:t>
            </a:r>
            <a:r>
              <a:rPr kumimoji="0" lang="zh-TW" altLang="zh-TW"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萬</a:t>
            </a:r>
            <a:r>
              <a:rPr kumimoji="0" lang="en-US" altLang="zh-TW"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8</a:t>
            </a:r>
            <a:r>
              <a:rPr kumimoji="0" lang="zh-TW" altLang="en-US"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千</a:t>
            </a:r>
            <a:r>
              <a:rPr kumimoji="0" lang="zh-TW" altLang="zh-TW"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人</a:t>
            </a:r>
            <a:r>
              <a:rPr kumimoji="0" lang="zh-TW" altLang="en-US"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，成長</a:t>
            </a:r>
            <a:r>
              <a:rPr kumimoji="0" lang="en-US" altLang="zh-TW" sz="20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44</a:t>
            </a:r>
            <a:r>
              <a:rPr kumimoji="0" lang="en-US" altLang="zh-TW" sz="20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a:t>
            </a:r>
            <a:endParaRPr kumimoji="0" lang="zh-TW" altLang="zh-TW" sz="1000" kern="100" dirty="0">
              <a:solidFill>
                <a:prstClr val="black"/>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1403648" y="4709959"/>
            <a:ext cx="3417400" cy="394970"/>
            <a:chOff x="772250" y="5202184"/>
            <a:chExt cx="3451964" cy="526628"/>
          </a:xfrm>
        </p:grpSpPr>
        <p:sp>
          <p:nvSpPr>
            <p:cNvPr id="29" name="Shape 485"/>
            <p:cNvSpPr/>
            <p:nvPr/>
          </p:nvSpPr>
          <p:spPr>
            <a:xfrm>
              <a:off x="772250" y="5202184"/>
              <a:ext cx="319561" cy="336908"/>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454F5B"/>
            </a:solidFill>
            <a:ln>
              <a:noFill/>
            </a:ln>
          </p:spPr>
          <p:txBody>
            <a:bodyPr lIns="68569" tIns="68569" rIns="68569" bIns="68569" anchor="ctr" anchorCtr="0">
              <a:noAutofit/>
            </a:bodyPr>
            <a:lstStyle/>
            <a:p>
              <a:pPr fontAlgn="auto">
                <a:spcBef>
                  <a:spcPts val="0"/>
                </a:spcBef>
                <a:spcAft>
                  <a:spcPts val="0"/>
                </a:spcAft>
              </a:pPr>
              <a:endParaRPr kumimoji="0" sz="1350">
                <a:solidFill>
                  <a:prstClr val="black"/>
                </a:solidFill>
                <a:latin typeface="標楷體"/>
                <a:ea typeface="標楷體"/>
              </a:endParaRPr>
            </a:p>
          </p:txBody>
        </p:sp>
        <p:sp>
          <p:nvSpPr>
            <p:cNvPr id="30" name="文字方塊 29"/>
            <p:cNvSpPr txBox="1"/>
            <p:nvPr/>
          </p:nvSpPr>
          <p:spPr>
            <a:xfrm>
              <a:off x="1063195" y="5318442"/>
              <a:ext cx="3161019" cy="410370"/>
            </a:xfrm>
            <a:prstGeom prst="rect">
              <a:avLst/>
            </a:prstGeom>
            <a:noFill/>
          </p:spPr>
          <p:txBody>
            <a:bodyPr wrap="square" rtlCol="0">
              <a:spAutoFit/>
            </a:bodyPr>
            <a:lstStyle/>
            <a:p>
              <a:pPr fontAlgn="auto">
                <a:spcBef>
                  <a:spcPts val="0"/>
                </a:spcBef>
                <a:spcAft>
                  <a:spcPts val="0"/>
                </a:spcAft>
              </a:pPr>
              <a:r>
                <a:rPr kumimoji="0" lang="zh-TW" altLang="en-US" sz="1400" dirty="0">
                  <a:solidFill>
                    <a:prstClr val="black"/>
                  </a:solidFill>
                  <a:latin typeface="微軟正黑體" panose="020B0604030504040204" pitchFamily="34" charset="-120"/>
                  <a:ea typeface="微軟正黑體" panose="020B0604030504040204" pitchFamily="34" charset="-120"/>
                </a:rPr>
                <a:t>推估</a:t>
              </a:r>
              <a:r>
                <a:rPr kumimoji="0" lang="en-US" altLang="zh-TW" sz="1400" dirty="0">
                  <a:solidFill>
                    <a:prstClr val="black"/>
                  </a:solidFill>
                  <a:latin typeface="微軟正黑體" panose="020B0604030504040204" pitchFamily="34" charset="-120"/>
                  <a:ea typeface="微軟正黑體" panose="020B0604030504040204" pitchFamily="34" charset="-120"/>
                </a:rPr>
                <a:t>106</a:t>
              </a:r>
              <a:r>
                <a:rPr kumimoji="0" lang="zh-TW" altLang="en-US" sz="1400" dirty="0">
                  <a:solidFill>
                    <a:prstClr val="black"/>
                  </a:solidFill>
                  <a:latin typeface="微軟正黑體" panose="020B0604030504040204" pitchFamily="34" charset="-120"/>
                  <a:ea typeface="微軟正黑體" panose="020B0604030504040204" pitchFamily="34" charset="-120"/>
                </a:rPr>
                <a:t>年長照需求人口計</a:t>
              </a:r>
              <a:r>
                <a:rPr kumimoji="0" lang="en-US" altLang="zh-TW" sz="1400" b="1" dirty="0">
                  <a:solidFill>
                    <a:prstClr val="black"/>
                  </a:solidFill>
                  <a:latin typeface="微軟正黑體" panose="020B0604030504040204" pitchFamily="34" charset="-120"/>
                  <a:ea typeface="微軟正黑體" panose="020B0604030504040204" pitchFamily="34" charset="-120"/>
                </a:rPr>
                <a:t>51.1</a:t>
              </a:r>
              <a:r>
                <a:rPr kumimoji="0" lang="zh-TW" altLang="en-US" sz="1400" b="1" dirty="0">
                  <a:solidFill>
                    <a:prstClr val="black"/>
                  </a:solidFill>
                  <a:latin typeface="微軟正黑體" panose="020B0604030504040204" pitchFamily="34" charset="-120"/>
                  <a:ea typeface="微軟正黑體" panose="020B0604030504040204" pitchFamily="34" charset="-120"/>
                </a:rPr>
                <a:t>萬</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人</a:t>
              </a:r>
              <a:endParaRPr kumimoji="0" lang="zh-TW" altLang="en-US" sz="1400" dirty="0">
                <a:solidFill>
                  <a:prstClr val="black"/>
                </a:solidFill>
                <a:latin typeface="微軟正黑體" panose="020B0604030504040204" pitchFamily="34" charset="-120"/>
                <a:ea typeface="微軟正黑體" panose="020B0604030504040204" pitchFamily="34" charset="-120"/>
              </a:endParaRPr>
            </a:p>
          </p:txBody>
        </p:sp>
      </p:grpSp>
      <p:grpSp>
        <p:nvGrpSpPr>
          <p:cNvPr id="31" name="群組 30"/>
          <p:cNvGrpSpPr/>
          <p:nvPr/>
        </p:nvGrpSpPr>
        <p:grpSpPr>
          <a:xfrm>
            <a:off x="1284015" y="5723733"/>
            <a:ext cx="3240360" cy="523220"/>
            <a:chOff x="489827" y="5160040"/>
            <a:chExt cx="3390742" cy="697626"/>
          </a:xfrm>
        </p:grpSpPr>
        <p:sp>
          <p:nvSpPr>
            <p:cNvPr id="32" name="Shape 485"/>
            <p:cNvSpPr/>
            <p:nvPr/>
          </p:nvSpPr>
          <p:spPr>
            <a:xfrm>
              <a:off x="615012" y="5268751"/>
              <a:ext cx="319561" cy="336908"/>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454F5B"/>
            </a:solidFill>
            <a:ln>
              <a:noFill/>
            </a:ln>
          </p:spPr>
          <p:txBody>
            <a:bodyPr lIns="68569" tIns="68569" rIns="68569" bIns="68569" anchor="ctr" anchorCtr="0">
              <a:noAutofit/>
            </a:bodyPr>
            <a:lstStyle/>
            <a:p>
              <a:pPr fontAlgn="auto">
                <a:spcBef>
                  <a:spcPts val="0"/>
                </a:spcBef>
                <a:spcAft>
                  <a:spcPts val="0"/>
                </a:spcAft>
              </a:pPr>
              <a:endParaRPr kumimoji="0" sz="1350">
                <a:solidFill>
                  <a:prstClr val="black"/>
                </a:solidFill>
                <a:latin typeface="標楷體"/>
                <a:ea typeface="標楷體"/>
              </a:endParaRPr>
            </a:p>
          </p:txBody>
        </p:sp>
        <p:sp>
          <p:nvSpPr>
            <p:cNvPr id="33" name="文字方塊 32"/>
            <p:cNvSpPr txBox="1"/>
            <p:nvPr/>
          </p:nvSpPr>
          <p:spPr>
            <a:xfrm>
              <a:off x="489827" y="5160040"/>
              <a:ext cx="3390742" cy="697626"/>
            </a:xfrm>
            <a:prstGeom prst="rect">
              <a:avLst/>
            </a:prstGeom>
            <a:noFill/>
          </p:spPr>
          <p:txBody>
            <a:bodyPr wrap="square" rtlCol="0">
              <a:spAutoFit/>
            </a:bodyPr>
            <a:lstStyle/>
            <a:p>
              <a:pPr lvl="1" fontAlgn="auto">
                <a:spcBef>
                  <a:spcPts val="0"/>
                </a:spcBef>
                <a:spcAft>
                  <a:spcPts val="0"/>
                </a:spcAft>
              </a:pPr>
              <a:r>
                <a:rPr kumimoji="0" lang="zh-TW" altLang="en-US" sz="1400" dirty="0">
                  <a:solidFill>
                    <a:prstClr val="black"/>
                  </a:solidFill>
                  <a:latin typeface="微軟正黑體" panose="020B0604030504040204" pitchFamily="34" charset="-120"/>
                  <a:ea typeface="微軟正黑體" panose="020B0604030504040204" pitchFamily="34" charset="-120"/>
                </a:rPr>
                <a:t>推估</a:t>
              </a:r>
              <a:r>
                <a:rPr kumimoji="0" lang="en-US" altLang="zh-TW" sz="1400" dirty="0">
                  <a:solidFill>
                    <a:prstClr val="black"/>
                  </a:solidFill>
                  <a:latin typeface="微軟正黑體" panose="020B0604030504040204" pitchFamily="34" charset="-120"/>
                  <a:ea typeface="微軟正黑體" panose="020B0604030504040204" pitchFamily="34" charset="-120"/>
                </a:rPr>
                <a:t>106</a:t>
              </a:r>
              <a:r>
                <a:rPr kumimoji="0" lang="zh-TW" altLang="en-US" sz="1400" dirty="0">
                  <a:solidFill>
                    <a:prstClr val="black"/>
                  </a:solidFill>
                  <a:latin typeface="微軟正黑體" panose="020B0604030504040204" pitchFamily="34" charset="-120"/>
                  <a:ea typeface="微軟正黑體" panose="020B0604030504040204" pitchFamily="34" charset="-120"/>
                </a:rPr>
                <a:t>年長照需求人口加計擴大服務對象，</a:t>
              </a:r>
              <a:r>
                <a:rPr kumimoji="0" lang="zh-TW" altLang="en-US" sz="1400" dirty="0" smtClean="0">
                  <a:solidFill>
                    <a:prstClr val="black"/>
                  </a:solidFill>
                  <a:latin typeface="微軟正黑體" panose="020B0604030504040204" pitchFamily="34" charset="-120"/>
                  <a:ea typeface="微軟正黑體" panose="020B0604030504040204" pitchFamily="34" charset="-120"/>
                </a:rPr>
                <a:t>總計近</a:t>
              </a:r>
              <a:r>
                <a:rPr kumimoji="0" lang="en-US" altLang="zh-TW" sz="1400" b="1" dirty="0" smtClean="0">
                  <a:solidFill>
                    <a:prstClr val="black"/>
                  </a:solidFill>
                  <a:latin typeface="微軟正黑體" panose="020B0604030504040204" pitchFamily="34" charset="-120"/>
                  <a:ea typeface="微軟正黑體" panose="020B0604030504040204" pitchFamily="34" charset="-120"/>
                </a:rPr>
                <a:t>73.8</a:t>
              </a:r>
              <a:r>
                <a:rPr kumimoji="0" lang="zh-TW" altLang="en-US" sz="1400" b="1" dirty="0">
                  <a:solidFill>
                    <a:prstClr val="black"/>
                  </a:solidFill>
                  <a:latin typeface="微軟正黑體" panose="020B0604030504040204" pitchFamily="34" charset="-120"/>
                  <a:ea typeface="微軟正黑體" panose="020B0604030504040204" pitchFamily="34" charset="-120"/>
                </a:rPr>
                <a:t>萬</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人</a:t>
              </a:r>
              <a:endParaRPr kumimoji="0" lang="zh-TW" altLang="en-US" sz="1400" dirty="0">
                <a:solidFill>
                  <a:prstClr val="black"/>
                </a:solidFill>
                <a:latin typeface="微軟正黑體" panose="020B0604030504040204" pitchFamily="34" charset="-120"/>
                <a:ea typeface="微軟正黑體" panose="020B0604030504040204" pitchFamily="34" charset="-120"/>
              </a:endParaRPr>
            </a:p>
          </p:txBody>
        </p:sp>
      </p:grpSp>
      <p:sp>
        <p:nvSpPr>
          <p:cNvPr id="34" name="矩形 33"/>
          <p:cNvSpPr/>
          <p:nvPr/>
        </p:nvSpPr>
        <p:spPr>
          <a:xfrm>
            <a:off x="1336968" y="4941168"/>
            <a:ext cx="426720" cy="300082"/>
          </a:xfrm>
          <a:prstGeom prst="rect">
            <a:avLst/>
          </a:prstGeom>
        </p:spPr>
        <p:txBody>
          <a:bodyPr wrap="none">
            <a:spAutoFit/>
          </a:bodyPr>
          <a:lstStyle/>
          <a:p>
            <a:pPr fontAlgn="auto">
              <a:spcBef>
                <a:spcPts val="0"/>
              </a:spcBef>
              <a:spcAft>
                <a:spcPts val="0"/>
              </a:spcAft>
            </a:pPr>
            <a:r>
              <a:rPr kumimoji="0" lang="en-US" altLang="zh-TW" sz="1350" dirty="0">
                <a:solidFill>
                  <a:prstClr val="black"/>
                </a:solidFill>
                <a:latin typeface="微軟正黑體" panose="020B0604030504040204" pitchFamily="34" charset="-120"/>
                <a:ea typeface="微軟正黑體" panose="020B0604030504040204" pitchFamily="34" charset="-120"/>
              </a:rPr>
              <a:t>1.0</a:t>
            </a:r>
            <a:endParaRPr kumimoji="0" lang="zh-TW" altLang="en-US" sz="1350" dirty="0">
              <a:solidFill>
                <a:prstClr val="black"/>
              </a:solidFill>
              <a:latin typeface="微軟正黑體" panose="020B0604030504040204" pitchFamily="34" charset="-120"/>
              <a:ea typeface="微軟正黑體" panose="020B0604030504040204" pitchFamily="34" charset="-120"/>
            </a:endParaRPr>
          </a:p>
        </p:txBody>
      </p:sp>
      <p:sp>
        <p:nvSpPr>
          <p:cNvPr id="35" name="矩形 34"/>
          <p:cNvSpPr/>
          <p:nvPr/>
        </p:nvSpPr>
        <p:spPr>
          <a:xfrm>
            <a:off x="1331640" y="6021288"/>
            <a:ext cx="426720" cy="300082"/>
          </a:xfrm>
          <a:prstGeom prst="rect">
            <a:avLst/>
          </a:prstGeom>
        </p:spPr>
        <p:txBody>
          <a:bodyPr wrap="none">
            <a:spAutoFit/>
          </a:bodyPr>
          <a:lstStyle/>
          <a:p>
            <a:pPr fontAlgn="auto">
              <a:spcBef>
                <a:spcPts val="0"/>
              </a:spcBef>
              <a:spcAft>
                <a:spcPts val="0"/>
              </a:spcAft>
            </a:pPr>
            <a:r>
              <a:rPr kumimoji="0" lang="en-US" altLang="zh-TW" sz="1350" dirty="0">
                <a:solidFill>
                  <a:prstClr val="black"/>
                </a:solidFill>
                <a:latin typeface="微軟正黑體" panose="020B0604030504040204" pitchFamily="34" charset="-120"/>
                <a:ea typeface="微軟正黑體" panose="020B0604030504040204" pitchFamily="34" charset="-120"/>
              </a:rPr>
              <a:t>2.0</a:t>
            </a:r>
            <a:endParaRPr kumimoji="0" lang="zh-TW" altLang="en-US" sz="1350" dirty="0">
              <a:solidFill>
                <a:prstClr val="black"/>
              </a:solidFill>
              <a:latin typeface="微軟正黑體" panose="020B0604030504040204" pitchFamily="34" charset="-120"/>
              <a:ea typeface="微軟正黑體" panose="020B0604030504040204" pitchFamily="34" charset="-120"/>
            </a:endParaRPr>
          </a:p>
        </p:txBody>
      </p:sp>
      <p:sp>
        <p:nvSpPr>
          <p:cNvPr id="36" name="向下箭號 35"/>
          <p:cNvSpPr/>
          <p:nvPr/>
        </p:nvSpPr>
        <p:spPr>
          <a:xfrm>
            <a:off x="2670676" y="5251693"/>
            <a:ext cx="389156" cy="403695"/>
          </a:xfrm>
          <a:prstGeom prst="downArrow">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kumimoji="0" lang="zh-TW" altLang="en-US"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637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flipH="1">
            <a:off x="8410180" y="6468199"/>
            <a:ext cx="709736" cy="365125"/>
          </a:xfrm>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16</a:t>
            </a:fld>
            <a:endParaRPr lang="en-US" altLang="zh-TW" dirty="0">
              <a:solidFill>
                <a:prstClr val="black"/>
              </a:solidFill>
              <a:latin typeface="Calibri" panose="020F0502020204030204" pitchFamily="34" charset="0"/>
            </a:endParaRPr>
          </a:p>
        </p:txBody>
      </p:sp>
      <p:sp>
        <p:nvSpPr>
          <p:cNvPr id="5" name="Shape 106"/>
          <p:cNvSpPr txBox="1">
            <a:spLocks/>
          </p:cNvSpPr>
          <p:nvPr/>
        </p:nvSpPr>
        <p:spPr bwMode="auto">
          <a:xfrm>
            <a:off x="539556" y="332656"/>
            <a:ext cx="7565009" cy="715259"/>
          </a:xfrm>
          <a:prstGeom prst="rect">
            <a:avLst/>
          </a:prstGeom>
          <a:noFill/>
          <a:ln w="9525">
            <a:noFill/>
            <a:miter lim="800000"/>
            <a:headEnd/>
            <a:tailEnd/>
          </a:ln>
        </p:spPr>
        <p:txBody>
          <a:bodyPr vert="horz" wrap="square" lIns="68569" tIns="68569" rIns="68569" bIns="68569" numCol="1" rtlCol="0" anchor="b" anchorCtr="0" compatLnSpc="1">
            <a:prstTxWarp prst="textNoShape">
              <a:avLst/>
            </a:prstTxWarp>
            <a:noAutofit/>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r>
              <a:rPr kumimoji="0" lang="zh-TW" altLang="en-US" sz="4200" dirty="0" smtClean="0">
                <a:latin typeface="微軟正黑體" panose="020B0604030504040204" pitchFamily="34" charset="-120"/>
                <a:ea typeface="微軟正黑體" panose="020B0604030504040204" pitchFamily="34" charset="-120"/>
              </a:rPr>
              <a:t>三、長</a:t>
            </a:r>
            <a:r>
              <a:rPr kumimoji="0" lang="zh-TW" altLang="en-US" sz="4200" dirty="0">
                <a:latin typeface="微軟正黑體" panose="020B0604030504040204" pitchFamily="34" charset="-120"/>
                <a:ea typeface="微軟正黑體" panose="020B0604030504040204" pitchFamily="34" charset="-120"/>
              </a:rPr>
              <a:t>照</a:t>
            </a:r>
            <a:r>
              <a:rPr kumimoji="0" lang="en-US" altLang="zh-TW" sz="4200" dirty="0" smtClean="0">
                <a:latin typeface="微軟正黑體" panose="020B0604030504040204" pitchFamily="34" charset="-120"/>
                <a:ea typeface="微軟正黑體" panose="020B0604030504040204" pitchFamily="34" charset="-120"/>
              </a:rPr>
              <a:t>2.0</a:t>
            </a:r>
            <a:r>
              <a:rPr kumimoji="0" lang="zh-TW" altLang="en-US" sz="4200" dirty="0" smtClean="0">
                <a:latin typeface="微軟正黑體" panose="020B0604030504040204" pitchFamily="34" charset="-120"/>
                <a:ea typeface="微軟正黑體" panose="020B0604030504040204" pitchFamily="34" charset="-120"/>
              </a:rPr>
              <a:t>服務項目</a:t>
            </a:r>
            <a:endParaRPr kumimoji="0" lang="en" sz="4200"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693222" y="1556791"/>
            <a:ext cx="7747473" cy="3816568"/>
            <a:chOff x="693222" y="1556791"/>
            <a:chExt cx="7747473" cy="3816568"/>
          </a:xfrm>
        </p:grpSpPr>
        <p:sp>
          <p:nvSpPr>
            <p:cNvPr id="15" name="圓角矩形 14"/>
            <p:cNvSpPr/>
            <p:nvPr/>
          </p:nvSpPr>
          <p:spPr>
            <a:xfrm>
              <a:off x="693222" y="1570647"/>
              <a:ext cx="3396532" cy="358856"/>
            </a:xfrm>
            <a:prstGeom prst="roundRect">
              <a:avLst/>
            </a:prstGeom>
            <a:solidFill>
              <a:srgbClr val="C7F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rPr>
                <a:t>長照</a:t>
              </a:r>
              <a:r>
                <a:rPr kumimoji="0" lang="en-US" altLang="zh-TW" dirty="0">
                  <a:solidFill>
                    <a:prstClr val="black"/>
                  </a:solidFill>
                  <a:latin typeface="微軟正黑體" panose="020B0604030504040204" pitchFamily="34" charset="-120"/>
                  <a:ea typeface="微軟正黑體" panose="020B0604030504040204" pitchFamily="34" charset="-120"/>
                </a:rPr>
                <a:t>1.0</a:t>
              </a:r>
            </a:p>
          </p:txBody>
        </p:sp>
        <p:grpSp>
          <p:nvGrpSpPr>
            <p:cNvPr id="10" name="群組 9"/>
            <p:cNvGrpSpPr/>
            <p:nvPr/>
          </p:nvGrpSpPr>
          <p:grpSpPr>
            <a:xfrm>
              <a:off x="4522178" y="1556791"/>
              <a:ext cx="3888000" cy="1421869"/>
              <a:chOff x="730574" y="1977342"/>
              <a:chExt cx="3634036" cy="1202412"/>
            </a:xfrm>
          </p:grpSpPr>
          <p:sp>
            <p:nvSpPr>
              <p:cNvPr id="12" name="矩形 11"/>
              <p:cNvSpPr/>
              <p:nvPr/>
            </p:nvSpPr>
            <p:spPr>
              <a:xfrm>
                <a:off x="740001" y="2281812"/>
                <a:ext cx="3615183" cy="897942"/>
              </a:xfrm>
              <a:prstGeom prst="rect">
                <a:avLst/>
              </a:prstGeom>
              <a:ln w="63500">
                <a:solidFill>
                  <a:srgbClr val="C7F464"/>
                </a:solidFill>
              </a:ln>
            </p:spPr>
            <p:txBody>
              <a:bodyPr wrap="square">
                <a:spAutoFit/>
              </a:bodyPr>
              <a:lstStyle/>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en-US"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彈性與擴大長照</a:t>
                </a:r>
                <a:r>
                  <a:rPr kumimoji="0" lang="en-US" altLang="zh-TW"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a:t>
                </a:r>
                <a:r>
                  <a:rPr kumimoji="0" lang="zh-TW" altLang="en-US"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的</a:t>
                </a:r>
                <a:r>
                  <a:rPr kumimoji="0" lang="en-US" altLang="zh-TW"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kumimoji="0" lang="zh-TW" altLang="en-US"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項服務</a:t>
                </a:r>
                <a:endParaRPr kumimoji="0" lang="en-US" altLang="zh-TW"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a:p>
                <a:pPr fontAlgn="auto">
                  <a:spcBef>
                    <a:spcPts val="0"/>
                  </a:spcBef>
                  <a:spcAft>
                    <a:spcPts val="0"/>
                  </a:spcAft>
                </a:pPr>
                <a:endParaRPr kumimoji="0" lang="en-US" altLang="zh-TW" sz="1500" dirty="0">
                  <a:solidFill>
                    <a:prstClr val="black"/>
                  </a:solidFill>
                  <a:latin typeface="標楷體"/>
                  <a:ea typeface="微軟正黑體" panose="020B0604030504040204" pitchFamily="34" charset="-120"/>
                  <a:cs typeface="Times New Roman" panose="02020603050405020304" pitchFamily="18" charset="0"/>
                </a:endParaRPr>
              </a:p>
            </p:txBody>
          </p:sp>
          <p:sp>
            <p:nvSpPr>
              <p:cNvPr id="13" name="圓角矩形 12"/>
              <p:cNvSpPr/>
              <p:nvPr/>
            </p:nvSpPr>
            <p:spPr>
              <a:xfrm>
                <a:off x="730574" y="1977342"/>
                <a:ext cx="3634036" cy="324152"/>
              </a:xfrm>
              <a:prstGeom prst="roundRect">
                <a:avLst/>
              </a:prstGeom>
              <a:solidFill>
                <a:srgbClr val="4EC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rPr>
                  <a:t>長照</a:t>
                </a:r>
                <a:r>
                  <a:rPr kumimoji="0" lang="en-US" altLang="zh-TW" dirty="0">
                    <a:solidFill>
                      <a:prstClr val="black"/>
                    </a:solidFill>
                    <a:latin typeface="微軟正黑體" panose="020B0604030504040204" pitchFamily="34" charset="-120"/>
                    <a:ea typeface="微軟正黑體" panose="020B0604030504040204" pitchFamily="34" charset="-120"/>
                  </a:rPr>
                  <a:t>2.0</a:t>
                </a:r>
              </a:p>
            </p:txBody>
          </p:sp>
        </p:grpSp>
        <p:sp>
          <p:nvSpPr>
            <p:cNvPr id="9" name="向右箭號 8"/>
            <p:cNvSpPr/>
            <p:nvPr/>
          </p:nvSpPr>
          <p:spPr>
            <a:xfrm>
              <a:off x="4172458" y="2431128"/>
              <a:ext cx="383194" cy="28195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350">
                <a:solidFill>
                  <a:prstClr val="white"/>
                </a:solidFill>
              </a:endParaRPr>
            </a:p>
          </p:txBody>
        </p:sp>
        <p:grpSp>
          <p:nvGrpSpPr>
            <p:cNvPr id="37" name="群組 36"/>
            <p:cNvGrpSpPr/>
            <p:nvPr/>
          </p:nvGrpSpPr>
          <p:grpSpPr>
            <a:xfrm>
              <a:off x="4522178" y="3141324"/>
              <a:ext cx="3918517" cy="2221121"/>
              <a:chOff x="357215" y="5232112"/>
              <a:chExt cx="3581840" cy="2082286"/>
            </a:xfrm>
          </p:grpSpPr>
          <p:sp>
            <p:nvSpPr>
              <p:cNvPr id="38" name="矩形 37"/>
              <p:cNvSpPr/>
              <p:nvPr/>
            </p:nvSpPr>
            <p:spPr>
              <a:xfrm>
                <a:off x="459239" y="5288373"/>
                <a:ext cx="3432036" cy="302965"/>
              </a:xfrm>
              <a:prstGeom prst="rect">
                <a:avLst/>
              </a:prstGeom>
              <a:ln>
                <a:noFill/>
              </a:ln>
            </p:spPr>
            <p:txBody>
              <a:bodyPr wrap="square">
                <a:spAutoFit/>
              </a:bodyPr>
              <a:lstStyle/>
              <a:p>
                <a:pPr fontAlgn="auto">
                  <a:spcBef>
                    <a:spcPts val="0"/>
                  </a:spcBef>
                  <a:spcAft>
                    <a:spcPts val="0"/>
                  </a:spcAft>
                </a:pPr>
                <a:endPar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 name="矩形 40"/>
              <p:cNvSpPr/>
              <p:nvPr/>
            </p:nvSpPr>
            <p:spPr>
              <a:xfrm>
                <a:off x="357215" y="5232112"/>
                <a:ext cx="3581840" cy="2082286"/>
              </a:xfrm>
              <a:prstGeom prst="rect">
                <a:avLst/>
              </a:prstGeom>
              <a:ln w="63500">
                <a:solidFill>
                  <a:srgbClr val="4ECDC4"/>
                </a:solidFill>
              </a:ln>
            </p:spPr>
            <p:txBody>
              <a:bodyPr wrap="square">
                <a:spAutoFit/>
              </a:bodyPr>
              <a:lstStyle/>
              <a:p>
                <a:pPr fontAlgn="auto">
                  <a:spcBef>
                    <a:spcPts val="0"/>
                  </a:spcBef>
                  <a:spcAft>
                    <a:spcPts val="0"/>
                  </a:spcAft>
                </a:pPr>
                <a:r>
                  <a:rPr kumimoji="0" lang="zh-TW" altLang="en-US" sz="1400"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創新與整合</a:t>
                </a:r>
                <a:r>
                  <a:rPr kumimoji="0" lang="en-US" altLang="zh-TW" sz="1400"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a:t>
                </a:r>
                <a:r>
                  <a:rPr kumimoji="0" lang="zh-TW" altLang="en-US" sz="1400"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項服務</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(9)</a:t>
                </a:r>
                <a:r>
                  <a:rPr kumimoji="0" lang="zh-TW" altLang="zh-TW" sz="1500" b="1" dirty="0" smtClean="0">
                    <a:solidFill>
                      <a:prstClr val="black"/>
                    </a:solidFill>
                    <a:latin typeface="微軟正黑體" panose="020B0604030504040204" pitchFamily="34" charset="-120"/>
                    <a:ea typeface="微軟正黑體" panose="020B0604030504040204" pitchFamily="34" charset="-120"/>
                  </a:rPr>
                  <a:t>失智</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症照顧服務</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(10)</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原住民族地區社區整合型服務</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(11)</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小規模多機能服務</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(12)</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家庭照顧者支持服務據點</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marL="180000" indent="-504000"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(13)</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社區整體照顧模式</a:t>
                </a:r>
                <a:r>
                  <a:rPr kumimoji="0" lang="en-US" altLang="zh-TW" sz="1500" b="1" dirty="0" smtClean="0">
                    <a:solidFill>
                      <a:prstClr val="black"/>
                    </a:solidFill>
                    <a:latin typeface="微軟正黑體" panose="020B0604030504040204" pitchFamily="34" charset="-120"/>
                    <a:ea typeface="微軟正黑體" panose="020B0604030504040204" pitchFamily="34" charset="-120"/>
                  </a:rPr>
                  <a:t>(</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成立社區整合型服務中心</a:t>
                </a:r>
                <a:r>
                  <a:rPr kumimoji="0" lang="zh-TW" altLang="zh-TW" sz="1600" dirty="0" smtClean="0">
                    <a:solidFill>
                      <a:prstClr val="black"/>
                    </a:solidFill>
                    <a:latin typeface="標楷體"/>
                    <a:ea typeface="標楷體"/>
                  </a:rPr>
                  <a:t>、</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複合型服務中心與巷弄長照站</a:t>
                </a:r>
                <a:r>
                  <a:rPr kumimoji="0" lang="en-US" altLang="zh-TW" sz="1500" b="1" dirty="0" smtClean="0">
                    <a:solidFill>
                      <a:prstClr val="black"/>
                    </a:solidFill>
                    <a:latin typeface="微軟正黑體" panose="020B0604030504040204" pitchFamily="34" charset="-120"/>
                    <a:ea typeface="微軟正黑體" panose="020B0604030504040204" pitchFamily="34" charset="-120"/>
                  </a:rPr>
                  <a:t>)</a:t>
                </a:r>
              </a:p>
              <a:p>
                <a:pPr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(14)</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社區預防性照顧</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fontAlgn="auto">
                  <a:lnSpc>
                    <a:spcPts val="2200"/>
                  </a:lnSpc>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(15)</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預防或延緩失能之服務</a:t>
                </a:r>
                <a:endParaRPr kumimoji="0" lang="zh-TW" altLang="en-US" sz="1500" dirty="0">
                  <a:solidFill>
                    <a:prstClr val="black"/>
                  </a:solidFill>
                  <a:latin typeface="標楷體"/>
                  <a:ea typeface="微軟正黑體" panose="020B0604030504040204" pitchFamily="34" charset="-120"/>
                  <a:cs typeface="Times New Roman" panose="02020603050405020304" pitchFamily="18" charset="0"/>
                </a:endParaRPr>
              </a:p>
            </p:txBody>
          </p:sp>
        </p:grpSp>
        <p:grpSp>
          <p:nvGrpSpPr>
            <p:cNvPr id="43" name="群組 42"/>
            <p:cNvGrpSpPr/>
            <p:nvPr/>
          </p:nvGrpSpPr>
          <p:grpSpPr>
            <a:xfrm>
              <a:off x="706130" y="1940108"/>
              <a:ext cx="3384000" cy="2160000"/>
              <a:chOff x="395536" y="4833269"/>
              <a:chExt cx="3384000" cy="1340404"/>
            </a:xfrm>
          </p:grpSpPr>
          <p:sp>
            <p:nvSpPr>
              <p:cNvPr id="46" name="矩形 45"/>
              <p:cNvSpPr/>
              <p:nvPr/>
            </p:nvSpPr>
            <p:spPr>
              <a:xfrm>
                <a:off x="405050" y="4939060"/>
                <a:ext cx="1722560" cy="1126860"/>
              </a:xfrm>
              <a:prstGeom prst="rect">
                <a:avLst/>
              </a:prstGeom>
            </p:spPr>
            <p:txBody>
              <a:bodyPr wrap="square" numCol="1">
                <a:spAutoFit/>
              </a:bodyPr>
              <a:lstStyle/>
              <a:p>
                <a:pPr fontAlgn="auto">
                  <a:spcBef>
                    <a:spcPts val="0"/>
                  </a:spcBef>
                  <a:spcAft>
                    <a:spcPts val="0"/>
                  </a:spcAft>
                </a:pPr>
                <a:r>
                  <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照顧服務</a:t>
                </a:r>
                <a:r>
                  <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居家服</a:t>
                </a:r>
                <a:endParaRPr kumimoji="0" lang="en-US" altLang="zh-TW" sz="14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務、日間照顧及</a:t>
                </a:r>
                <a:endPar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en-US" sz="14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家庭托顧</a:t>
                </a:r>
                <a:r>
                  <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p>
                <a:pPr fontAlgn="auto">
                  <a:spcBef>
                    <a:spcPts val="0"/>
                  </a:spcBef>
                  <a:spcAft>
                    <a:spcPts val="0"/>
                  </a:spcAft>
                </a:pPr>
                <a:r>
                  <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交通接送</a:t>
                </a:r>
                <a:endPar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餐飲服務</a:t>
                </a:r>
                <a:endPar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(4)</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輔具購買、租借</a:t>
                </a:r>
                <a:endPar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en-US" sz="14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及居家無障礙環</a:t>
                </a:r>
                <a:endParaRPr kumimoji="0" lang="en-US" altLang="zh-TW"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zh-TW" altLang="en-US" sz="14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14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境改善</a:t>
                </a:r>
                <a:endParaRPr kumimoji="0" lang="en-US" altLang="zh-TW" sz="14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矩形 46"/>
              <p:cNvSpPr/>
              <p:nvPr/>
            </p:nvSpPr>
            <p:spPr>
              <a:xfrm>
                <a:off x="395536" y="4833269"/>
                <a:ext cx="3384000" cy="1340404"/>
              </a:xfrm>
              <a:prstGeom prst="rect">
                <a:avLst/>
              </a:prstGeom>
              <a:ln w="63500">
                <a:solidFill>
                  <a:srgbClr val="C7F464"/>
                </a:solidFill>
              </a:ln>
            </p:spPr>
            <p:txBody>
              <a:bodyPr wrap="square">
                <a:spAutoFit/>
              </a:bodyPr>
              <a:lstStyle/>
              <a:p>
                <a:pPr fontAlgn="auto">
                  <a:spcBef>
                    <a:spcPts val="0"/>
                  </a:spcBef>
                  <a:spcAft>
                    <a:spcPts val="0"/>
                  </a:spcAft>
                </a:pPr>
                <a:endParaRPr kumimoji="0" lang="zh-TW" altLang="en-US" sz="1500">
                  <a:solidFill>
                    <a:prstClr val="black"/>
                  </a:solidFill>
                  <a:latin typeface="標楷體"/>
                  <a:ea typeface="微軟正黑體" panose="020B0604030504040204" pitchFamily="34" charset="-120"/>
                  <a:cs typeface="Times New Roman" panose="02020603050405020304" pitchFamily="18" charset="0"/>
                </a:endParaRPr>
              </a:p>
            </p:txBody>
          </p:sp>
        </p:grpSp>
        <p:sp>
          <p:nvSpPr>
            <p:cNvPr id="20" name="矩形 19"/>
            <p:cNvSpPr/>
            <p:nvPr/>
          </p:nvSpPr>
          <p:spPr>
            <a:xfrm>
              <a:off x="2270178" y="2085848"/>
              <a:ext cx="2052416" cy="1015663"/>
            </a:xfrm>
            <a:prstGeom prst="rect">
              <a:avLst/>
            </a:prstGeom>
          </p:spPr>
          <p:txBody>
            <a:bodyPr wrap="square">
              <a:spAutoFit/>
            </a:bodyPr>
            <a:lstStyle/>
            <a:p>
              <a:pPr fontAlgn="auto">
                <a:spcBef>
                  <a:spcPts val="0"/>
                </a:spcBef>
                <a:spcAft>
                  <a:spcPts val="0"/>
                </a:spcAft>
              </a:pPr>
              <a:r>
                <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(5)</a:t>
              </a:r>
              <a:r>
                <a:rPr kumimoji="0" lang="zh-TW" altLang="en-US"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居家</a:t>
              </a:r>
              <a:r>
                <a:rPr kumimoji="0" lang="zh-TW" altLang="en-US"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護理</a:t>
              </a:r>
              <a:endParaRPr kumimoji="0" lang="en-US"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en-US"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(6</a:t>
              </a:r>
              <a:r>
                <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居家及社區復</a:t>
              </a:r>
              <a:r>
                <a:rPr kumimoji="0" lang="zh-TW" altLang="en-US"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健</a:t>
              </a:r>
              <a:endParaRPr kumimoji="0" lang="en-US"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en-US"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7)</a:t>
              </a:r>
              <a:r>
                <a:rPr kumimoji="0" lang="zh-TW" altLang="en-US"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喘息</a:t>
              </a:r>
              <a:r>
                <a:rPr kumimoji="0" lang="zh-TW" altLang="en-US"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服務</a:t>
              </a:r>
              <a:endParaRPr kumimoji="0" lang="en-US"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fontAlgn="auto">
                <a:spcBef>
                  <a:spcPts val="0"/>
                </a:spcBef>
                <a:spcAft>
                  <a:spcPts val="0"/>
                </a:spcAft>
              </a:pPr>
              <a:r>
                <a:rPr kumimoji="0" lang="en-US"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8)</a:t>
              </a:r>
              <a:r>
                <a:rPr kumimoji="0" lang="zh-TW" altLang="en-US"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長期照顧機構</a:t>
              </a:r>
              <a:r>
                <a:rPr kumimoji="0" lang="zh-TW" altLang="en-US"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服務</a:t>
              </a:r>
              <a:endParaRPr kumimoji="0" lang="en-US" altLang="zh-TW" sz="15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矩形 47"/>
            <p:cNvSpPr/>
            <p:nvPr/>
          </p:nvSpPr>
          <p:spPr>
            <a:xfrm>
              <a:off x="735311" y="4511585"/>
              <a:ext cx="2920252" cy="861774"/>
            </a:xfrm>
            <a:prstGeom prst="rect">
              <a:avLst/>
            </a:prstGeom>
          </p:spPr>
          <p:txBody>
            <a:bodyPr wrap="square">
              <a:spAutoFit/>
            </a:bodyPr>
            <a:lstStyle/>
            <a:p>
              <a:pPr marL="0" lvl="2" fontAlgn="auto">
                <a:lnSpc>
                  <a:spcPts val="3000"/>
                </a:lnSpc>
                <a:spcBef>
                  <a:spcPts val="0"/>
                </a:spcBef>
                <a:spcAft>
                  <a:spcPts val="0"/>
                </a:spcAft>
              </a:pPr>
              <a:r>
                <a:rPr kumimoji="0" lang="zh-TW" altLang="en-US" sz="2600"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服務項目</a:t>
              </a:r>
              <a:endParaRPr kumimoji="0" lang="en-US" altLang="zh-TW" sz="2600"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endParaRPr>
            </a:p>
            <a:p>
              <a:pPr marL="0" lvl="2" fontAlgn="auto">
                <a:lnSpc>
                  <a:spcPts val="3000"/>
                </a:lnSpc>
                <a:spcBef>
                  <a:spcPts val="0"/>
                </a:spcBef>
                <a:spcAft>
                  <a:spcPts val="0"/>
                </a:spcAft>
              </a:pPr>
              <a:r>
                <a:rPr kumimoji="0" lang="zh-TW" altLang="zh-TW" sz="26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自</a:t>
              </a:r>
              <a:r>
                <a:rPr kumimoji="0" lang="en-US" altLang="zh-TW" sz="26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8</a:t>
              </a:r>
              <a:r>
                <a:rPr kumimoji="0" lang="zh-TW" altLang="en-US" sz="26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項擴</a:t>
              </a:r>
              <a:r>
                <a:rPr kumimoji="0" lang="zh-TW" altLang="en-US" sz="2600" b="1" u="sng" kern="100" dirty="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增</a:t>
              </a:r>
              <a:r>
                <a:rPr kumimoji="0" lang="zh-TW" altLang="zh-TW" sz="26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至</a:t>
              </a:r>
              <a:r>
                <a:rPr kumimoji="0" lang="en-US" altLang="zh-TW" sz="26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17</a:t>
              </a:r>
              <a:r>
                <a:rPr kumimoji="0" lang="zh-TW" altLang="en-US" sz="2600" b="1" u="sng" kern="100" dirty="0" smtClean="0">
                  <a:solidFill>
                    <a:prstClr val="black"/>
                  </a:solidFill>
                  <a:latin typeface="微軟正黑體" panose="020B0604030504040204" pitchFamily="34" charset="-120"/>
                  <a:ea typeface="微軟正黑體" panose="020B0604030504040204" pitchFamily="34" charset="-120"/>
                  <a:cs typeface="標楷體" panose="03000509000000000000" pitchFamily="65" charset="-120"/>
                </a:rPr>
                <a:t>項</a:t>
              </a:r>
              <a:endParaRPr kumimoji="0" lang="zh-TW" altLang="zh-TW" sz="2600" kern="100" dirty="0">
                <a:solidFill>
                  <a:prstClr val="black"/>
                </a:solidFill>
                <a:latin typeface="微軟正黑體" panose="020B0604030504040204" pitchFamily="34" charset="-120"/>
                <a:ea typeface="微軟正黑體" panose="020B0604030504040204" pitchFamily="34" charset="-120"/>
              </a:endParaRPr>
            </a:p>
          </p:txBody>
        </p:sp>
      </p:grpSp>
      <p:sp>
        <p:nvSpPr>
          <p:cNvPr id="19" name="矩形 18"/>
          <p:cNvSpPr/>
          <p:nvPr/>
        </p:nvSpPr>
        <p:spPr>
          <a:xfrm>
            <a:off x="4532264" y="5458265"/>
            <a:ext cx="3928168" cy="836126"/>
          </a:xfrm>
          <a:prstGeom prst="rect">
            <a:avLst/>
          </a:prstGeom>
          <a:ln w="63500">
            <a:solidFill>
              <a:srgbClr val="4ECDC4"/>
            </a:solidFill>
          </a:ln>
        </p:spPr>
        <p:txBody>
          <a:bodyPr wrap="square">
            <a:spAutoFit/>
          </a:bodyPr>
          <a:lstStyle/>
          <a:p>
            <a:pPr fontAlgn="auto">
              <a:lnSpc>
                <a:spcPts val="2200"/>
              </a:lnSpc>
              <a:spcBef>
                <a:spcPts val="0"/>
              </a:spcBef>
              <a:spcAft>
                <a:spcPts val="0"/>
              </a:spcAft>
            </a:pPr>
            <a:r>
              <a:rPr kumimoji="0" lang="zh-TW" altLang="en-US" sz="1400"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銜接</a:t>
            </a:r>
            <a:r>
              <a:rPr kumimoji="0" lang="en-US" altLang="zh-TW" sz="1400"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kumimoji="0" lang="zh-TW" altLang="en-US" sz="1400" b="1" u="sng"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項服務</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(16)</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銜接出院準備服務</a:t>
            </a:r>
            <a:endParaRPr kumimoji="0" lang="en-US" altLang="zh-TW" sz="1500" b="1" dirty="0" smtClean="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en-US" altLang="zh-TW" sz="1500" b="1" dirty="0" smtClean="0">
                <a:solidFill>
                  <a:prstClr val="black"/>
                </a:solidFill>
                <a:latin typeface="微軟正黑體" panose="020B0604030504040204" pitchFamily="34" charset="-120"/>
                <a:ea typeface="微軟正黑體" panose="020B0604030504040204" pitchFamily="34" charset="-120"/>
              </a:rPr>
              <a:t>(17)</a:t>
            </a:r>
            <a:r>
              <a:rPr kumimoji="0" lang="zh-TW" altLang="en-US" sz="1500" b="1" dirty="0" smtClean="0">
                <a:solidFill>
                  <a:prstClr val="black"/>
                </a:solidFill>
                <a:latin typeface="微軟正黑體" panose="020B0604030504040204" pitchFamily="34" charset="-120"/>
                <a:ea typeface="微軟正黑體" panose="020B0604030504040204" pitchFamily="34" charset="-120"/>
              </a:rPr>
              <a:t>銜接居家醫療</a:t>
            </a:r>
            <a:endParaRPr kumimoji="0" lang="en-US" altLang="zh-TW" sz="15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94504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字版面配置區 21"/>
          <p:cNvSpPr>
            <a:spLocks noGrp="1"/>
          </p:cNvSpPr>
          <p:nvPr>
            <p:ph type="body" idx="1"/>
          </p:nvPr>
        </p:nvSpPr>
        <p:spPr>
          <a:xfrm>
            <a:off x="107504" y="1628800"/>
            <a:ext cx="2520280" cy="504000"/>
          </a:xfrm>
          <a:solidFill>
            <a:srgbClr val="92D050"/>
          </a:solidFill>
        </p:spPr>
        <p:txBody>
          <a:bodyPr/>
          <a:lstStyle/>
          <a:p>
            <a:pPr algn="ctr">
              <a:spcBef>
                <a:spcPts val="0"/>
              </a:spcBef>
            </a:pPr>
            <a:r>
              <a:rPr lang="zh-TW" altLang="en-US" sz="1800" dirty="0" smtClean="0">
                <a:latin typeface="微軟正黑體" pitchFamily="34" charset="-120"/>
                <a:ea typeface="微軟正黑體" pitchFamily="34" charset="-120"/>
              </a:rPr>
              <a:t>服務體系之問題與挑戰</a:t>
            </a:r>
            <a:endParaRPr lang="zh-TW" altLang="en-US" sz="1800" dirty="0">
              <a:latin typeface="微軟正黑體" pitchFamily="34" charset="-120"/>
              <a:ea typeface="微軟正黑體" pitchFamily="34" charset="-120"/>
            </a:endParaRPr>
          </a:p>
        </p:txBody>
      </p:sp>
      <p:sp>
        <p:nvSpPr>
          <p:cNvPr id="23" name="內容版面配置區 22"/>
          <p:cNvSpPr>
            <a:spLocks noGrp="1"/>
          </p:cNvSpPr>
          <p:nvPr>
            <p:ph sz="half" idx="2"/>
          </p:nvPr>
        </p:nvSpPr>
        <p:spPr>
          <a:xfrm>
            <a:off x="179512" y="2318891"/>
            <a:ext cx="2448272" cy="4350469"/>
          </a:xfrm>
        </p:spPr>
        <p:txBody>
          <a:bodyPr/>
          <a:lstStyle/>
          <a:p>
            <a:pPr marL="0" indent="0">
              <a:buFont typeface="Wingdings" pitchFamily="2" charset="2"/>
              <a:buChar char="n"/>
            </a:pPr>
            <a:r>
              <a:rPr lang="zh-TW" altLang="en-US" sz="1800" b="1" dirty="0" smtClean="0">
                <a:solidFill>
                  <a:srgbClr val="00B050"/>
                </a:solidFill>
                <a:latin typeface="微軟正黑體" pitchFamily="34" charset="-120"/>
                <a:ea typeface="微軟正黑體" pitchFamily="34" charset="-120"/>
                <a:cs typeface="Times New Roman" pitchFamily="18" charset="0"/>
              </a:rPr>
              <a:t>資源建置層面</a:t>
            </a:r>
          </a:p>
          <a:p>
            <a:pPr marL="144000" lvl="1" indent="0">
              <a:buFont typeface="+mj-lt"/>
              <a:buAutoNum type="arabicPeriod"/>
            </a:pPr>
            <a:r>
              <a:rPr lang="zh-TW" altLang="en-US" sz="1600" dirty="0" smtClean="0">
                <a:latin typeface="微軟正黑體" pitchFamily="34" charset="-120"/>
                <a:ea typeface="微軟正黑體" pitchFamily="34" charset="-120"/>
                <a:cs typeface="Times New Roman" pitchFamily="18" charset="0"/>
              </a:rPr>
              <a:t>服務資源發展緩慢</a:t>
            </a:r>
            <a:endParaRPr lang="en-US" altLang="zh-TW" sz="1600" dirty="0" smtClean="0">
              <a:latin typeface="微軟正黑體" pitchFamily="34" charset="-120"/>
              <a:ea typeface="微軟正黑體" pitchFamily="34" charset="-120"/>
              <a:cs typeface="Times New Roman" pitchFamily="18" charset="0"/>
            </a:endParaRPr>
          </a:p>
          <a:p>
            <a:pPr marL="288000" lvl="1" indent="-144000">
              <a:buFont typeface="+mj-lt"/>
              <a:buAutoNum type="arabicPeriod"/>
            </a:pPr>
            <a:r>
              <a:rPr lang="zh-TW" altLang="en-US" sz="1600" dirty="0" smtClean="0">
                <a:latin typeface="微軟正黑體" pitchFamily="34" charset="-120"/>
                <a:ea typeface="微軟正黑體" pitchFamily="34" charset="-120"/>
                <a:cs typeface="Times New Roman" pitchFamily="18" charset="0"/>
              </a:rPr>
              <a:t>各服務提供單位之間缺乏整合</a:t>
            </a:r>
            <a:endParaRPr lang="en-US" altLang="zh-TW" sz="1600" dirty="0" smtClean="0">
              <a:latin typeface="微軟正黑體" pitchFamily="34" charset="-120"/>
              <a:ea typeface="微軟正黑體" pitchFamily="34" charset="-120"/>
              <a:cs typeface="Times New Roman" pitchFamily="18" charset="0"/>
            </a:endParaRPr>
          </a:p>
          <a:p>
            <a:pPr marL="288000" lvl="1" indent="-144000">
              <a:buFont typeface="+mj-lt"/>
              <a:buAutoNum type="arabicPeriod"/>
            </a:pPr>
            <a:r>
              <a:rPr lang="zh-TW" altLang="en-US" sz="1600" dirty="0" smtClean="0">
                <a:latin typeface="微軟正黑體" pitchFamily="34" charset="-120"/>
                <a:ea typeface="微軟正黑體" pitchFamily="34" charset="-120"/>
                <a:cs typeface="Times New Roman" pitchFamily="18" charset="0"/>
              </a:rPr>
              <a:t>服務體系欠缺向前延伸初級預防、向後銜接在宅安寧照護之整合性規劃</a:t>
            </a:r>
            <a:endParaRPr lang="en-US" altLang="zh-TW" sz="1600" dirty="0" smtClean="0">
              <a:latin typeface="微軟正黑體" pitchFamily="34" charset="-120"/>
              <a:ea typeface="微軟正黑體" pitchFamily="34" charset="-120"/>
              <a:cs typeface="Times New Roman" pitchFamily="18" charset="0"/>
            </a:endParaRPr>
          </a:p>
          <a:p>
            <a:pPr marL="0" indent="0">
              <a:buFont typeface="Wingdings" pitchFamily="2" charset="2"/>
              <a:buChar char="n"/>
            </a:pPr>
            <a:r>
              <a:rPr lang="zh-TW" altLang="en-US" sz="1800" b="1" dirty="0" smtClean="0">
                <a:solidFill>
                  <a:srgbClr val="00B050"/>
                </a:solidFill>
                <a:latin typeface="微軟正黑體" pitchFamily="34" charset="-120"/>
                <a:ea typeface="微軟正黑體" pitchFamily="34" charset="-120"/>
                <a:cs typeface="Times New Roman" pitchFamily="18" charset="0"/>
              </a:rPr>
              <a:t>服務使用者層面</a:t>
            </a:r>
          </a:p>
          <a:p>
            <a:pPr marL="288000" lvl="1" indent="-144000">
              <a:buFont typeface="+mj-lt"/>
              <a:buAutoNum type="arabicPeriod"/>
            </a:pPr>
            <a:r>
              <a:rPr lang="zh-TW" altLang="en-US" sz="1600" dirty="0" smtClean="0">
                <a:latin typeface="微軟正黑體" pitchFamily="34" charset="-120"/>
                <a:ea typeface="微軟正黑體" pitchFamily="34" charset="-120"/>
                <a:cs typeface="Times New Roman" pitchFamily="18" charset="0"/>
              </a:rPr>
              <a:t>服務項目缺乏彈性</a:t>
            </a:r>
            <a:endParaRPr lang="en-US" altLang="zh-TW" sz="1600" dirty="0" smtClean="0">
              <a:latin typeface="微軟正黑體" pitchFamily="34" charset="-120"/>
              <a:ea typeface="微軟正黑體" pitchFamily="34" charset="-120"/>
              <a:cs typeface="Times New Roman" pitchFamily="18" charset="0"/>
            </a:endParaRPr>
          </a:p>
          <a:p>
            <a:pPr marL="288000" lvl="1" indent="-144000">
              <a:buFont typeface="+mj-lt"/>
              <a:buAutoNum type="arabicPeriod"/>
            </a:pPr>
            <a:r>
              <a:rPr lang="zh-TW" altLang="en-US" sz="1600" dirty="0" smtClean="0">
                <a:latin typeface="微軟正黑體" pitchFamily="34" charset="-120"/>
                <a:ea typeface="微軟正黑體" pitchFamily="34" charset="-120"/>
                <a:cs typeface="Times New Roman" pitchFamily="18" charset="0"/>
              </a:rPr>
              <a:t>服務可接近性待強化</a:t>
            </a:r>
            <a:endParaRPr lang="en-US" altLang="zh-TW" sz="1600" dirty="0" smtClean="0">
              <a:latin typeface="微軟正黑體" pitchFamily="34" charset="-120"/>
              <a:ea typeface="微軟正黑體" pitchFamily="34" charset="-120"/>
              <a:cs typeface="Times New Roman" pitchFamily="18" charset="0"/>
            </a:endParaRPr>
          </a:p>
          <a:p>
            <a:pPr marL="288000" lvl="1" indent="-144000">
              <a:buFont typeface="+mj-lt"/>
              <a:buAutoNum type="arabicPeriod"/>
            </a:pPr>
            <a:r>
              <a:rPr lang="zh-TW" altLang="en-US" sz="1600" dirty="0" smtClean="0">
                <a:latin typeface="微軟正黑體" pitchFamily="34" charset="-120"/>
                <a:ea typeface="微軟正黑體" pitchFamily="34" charset="-120"/>
                <a:cs typeface="Times New Roman" pitchFamily="18" charset="0"/>
              </a:rPr>
              <a:t>服務時段難回應照顧者需求</a:t>
            </a:r>
            <a:endParaRPr lang="en-US" altLang="zh-TW" sz="1600" dirty="0" smtClean="0">
              <a:latin typeface="微軟正黑體" pitchFamily="34" charset="-120"/>
              <a:ea typeface="微軟正黑體" pitchFamily="34" charset="-120"/>
              <a:cs typeface="Times New Roman" pitchFamily="18" charset="0"/>
            </a:endParaRPr>
          </a:p>
          <a:p>
            <a:pPr marL="288000" lvl="1" indent="-144000">
              <a:buFont typeface="+mj-lt"/>
              <a:buAutoNum type="arabicPeriod"/>
            </a:pPr>
            <a:r>
              <a:rPr lang="zh-TW" altLang="en-US" sz="1600" dirty="0" smtClean="0">
                <a:latin typeface="微軟正黑體" pitchFamily="34" charset="-120"/>
                <a:ea typeface="微軟正黑體" pitchFamily="34" charset="-120"/>
                <a:cs typeface="Times New Roman" pitchFamily="18" charset="0"/>
              </a:rPr>
              <a:t>家庭照顧者喘息服務需求未被充分滿足</a:t>
            </a:r>
            <a:endParaRPr lang="en-US" altLang="zh-TW" sz="1600" dirty="0" smtClean="0">
              <a:latin typeface="微軟正黑體" pitchFamily="34" charset="-120"/>
              <a:ea typeface="微軟正黑體" pitchFamily="34" charset="-120"/>
              <a:cs typeface="Times New Roman" pitchFamily="18" charset="0"/>
            </a:endParaRPr>
          </a:p>
          <a:p>
            <a:pPr marL="360000" lvl="1" indent="0">
              <a:buNone/>
            </a:pPr>
            <a:endParaRPr lang="zh-TW" altLang="en-US" sz="1600" dirty="0" smtClean="0">
              <a:latin typeface="微軟正黑體" pitchFamily="34" charset="-120"/>
              <a:ea typeface="微軟正黑體" pitchFamily="34" charset="-120"/>
              <a:cs typeface="Times New Roman" pitchFamily="18" charset="0"/>
            </a:endParaRPr>
          </a:p>
        </p:txBody>
      </p:sp>
      <p:sp>
        <p:nvSpPr>
          <p:cNvPr id="24" name="文字版面配置區 23"/>
          <p:cNvSpPr>
            <a:spLocks noGrp="1"/>
          </p:cNvSpPr>
          <p:nvPr>
            <p:ph type="body" sz="quarter" idx="3"/>
          </p:nvPr>
        </p:nvSpPr>
        <p:spPr>
          <a:xfrm>
            <a:off x="3479480" y="1642868"/>
            <a:ext cx="2231231" cy="504000"/>
          </a:xfrm>
          <a:solidFill>
            <a:schemeClr val="accent5">
              <a:lumMod val="60000"/>
              <a:lumOff val="40000"/>
            </a:schemeClr>
          </a:solidFill>
        </p:spPr>
        <p:txBody>
          <a:bodyPr/>
          <a:lstStyle/>
          <a:p>
            <a:pPr algn="ctr"/>
            <a:r>
              <a:rPr lang="zh-TW" altLang="en-US" sz="1800" dirty="0" smtClean="0">
                <a:latin typeface="微軟正黑體" pitchFamily="34" charset="-120"/>
                <a:ea typeface="微軟正黑體" pitchFamily="34" charset="-120"/>
              </a:rPr>
              <a:t>服務體系之建構</a:t>
            </a:r>
            <a:endParaRPr lang="zh-TW" altLang="en-US" sz="1800" dirty="0">
              <a:latin typeface="微軟正黑體" pitchFamily="34" charset="-120"/>
              <a:ea typeface="微軟正黑體" pitchFamily="34" charset="-120"/>
            </a:endParaRPr>
          </a:p>
        </p:txBody>
      </p:sp>
      <p:sp>
        <p:nvSpPr>
          <p:cNvPr id="25" name="內容版面配置區 24"/>
          <p:cNvSpPr>
            <a:spLocks noGrp="1"/>
          </p:cNvSpPr>
          <p:nvPr>
            <p:ph sz="quarter" idx="4"/>
          </p:nvPr>
        </p:nvSpPr>
        <p:spPr>
          <a:xfrm>
            <a:off x="2627784" y="2286024"/>
            <a:ext cx="3816425" cy="4311328"/>
          </a:xfrm>
        </p:spPr>
        <p:txBody>
          <a:bodyPr/>
          <a:lstStyle/>
          <a:p>
            <a:pPr marL="180000" indent="-180000">
              <a:spcBef>
                <a:spcPts val="1200"/>
              </a:spcBef>
              <a:buFont typeface="Wingdings" pitchFamily="2" charset="2"/>
              <a:buChar char="n"/>
            </a:pPr>
            <a:r>
              <a:rPr lang="zh-TW" altLang="en-US" sz="1800" b="1" dirty="0" smtClean="0">
                <a:solidFill>
                  <a:srgbClr val="002060"/>
                </a:solidFill>
                <a:latin typeface="微軟正黑體" pitchFamily="34" charset="-120"/>
                <a:ea typeface="微軟正黑體" pitchFamily="34" charset="-120"/>
                <a:cs typeface="Times New Roman" pitchFamily="18" charset="0"/>
              </a:rPr>
              <a:t>資源發展原則：優先擴大居家服務供給量與普及化日間照顧中心，並整合各項服務，朝向以社區為基礎的整合式照顧服務體系發展</a:t>
            </a:r>
            <a:endParaRPr lang="en-US" altLang="zh-TW" sz="1800" b="1" dirty="0" smtClean="0">
              <a:solidFill>
                <a:srgbClr val="002060"/>
              </a:solidFill>
              <a:latin typeface="微軟正黑體" pitchFamily="34" charset="-120"/>
              <a:ea typeface="微軟正黑體" pitchFamily="34" charset="-120"/>
              <a:cs typeface="Times New Roman" pitchFamily="18" charset="0"/>
            </a:endParaRPr>
          </a:p>
          <a:p>
            <a:pPr marL="360000" indent="-360000">
              <a:spcBef>
                <a:spcPts val="1200"/>
              </a:spcBef>
              <a:buFont typeface="Wingdings" pitchFamily="2" charset="2"/>
              <a:buChar char="Ø"/>
            </a:pPr>
            <a:r>
              <a:rPr lang="zh-TW" altLang="en-US" sz="1600" b="1" dirty="0" smtClean="0">
                <a:solidFill>
                  <a:srgbClr val="0070C0"/>
                </a:solidFill>
                <a:latin typeface="微軟正黑體" pitchFamily="34" charset="-120"/>
                <a:ea typeface="微軟正黑體" pitchFamily="34" charset="-120"/>
                <a:cs typeface="Times New Roman" pitchFamily="18" charset="0"/>
              </a:rPr>
              <a:t>長照十年計畫</a:t>
            </a:r>
            <a:r>
              <a:rPr lang="en-US" altLang="zh-TW" sz="1600" b="1" dirty="0" smtClean="0">
                <a:solidFill>
                  <a:srgbClr val="0070C0"/>
                </a:solidFill>
                <a:latin typeface="微軟正黑體" pitchFamily="34" charset="-120"/>
                <a:ea typeface="微軟正黑體" pitchFamily="34" charset="-120"/>
                <a:cs typeface="Times New Roman" pitchFamily="18" charset="0"/>
              </a:rPr>
              <a:t>(1.0)</a:t>
            </a:r>
            <a:r>
              <a:rPr lang="zh-TW" altLang="en-US" sz="1600" b="1" dirty="0" smtClean="0">
                <a:solidFill>
                  <a:srgbClr val="0070C0"/>
                </a:solidFill>
                <a:latin typeface="微軟正黑體" pitchFamily="34" charset="-120"/>
                <a:ea typeface="微軟正黑體" pitchFamily="34" charset="-120"/>
                <a:cs typeface="Times New Roman" pitchFamily="18" charset="0"/>
              </a:rPr>
              <a:t>服務項目，持續提供，並提高服務量能，彈性化服務使用</a:t>
            </a:r>
            <a:endParaRPr lang="en-US" altLang="zh-TW" sz="1400" dirty="0" smtClean="0">
              <a:latin typeface="微軟正黑體" pitchFamily="34" charset="-120"/>
              <a:ea typeface="微軟正黑體" pitchFamily="34" charset="-120"/>
              <a:cs typeface="Times New Roman" pitchFamily="18" charset="0"/>
            </a:endParaRPr>
          </a:p>
          <a:p>
            <a:pPr marL="360000" indent="-360000">
              <a:spcBef>
                <a:spcPts val="1200"/>
              </a:spcBef>
              <a:buFont typeface="Wingdings" pitchFamily="2" charset="2"/>
              <a:buChar char="Ø"/>
            </a:pPr>
            <a:r>
              <a:rPr lang="zh-TW" altLang="en-US" sz="1600" b="1" dirty="0" smtClean="0">
                <a:solidFill>
                  <a:srgbClr val="0070C0"/>
                </a:solidFill>
                <a:latin typeface="微軟正黑體" pitchFamily="34" charset="-120"/>
                <a:ea typeface="微軟正黑體" pitchFamily="34" charset="-120"/>
                <a:cs typeface="Times New Roman" pitchFamily="18" charset="0"/>
              </a:rPr>
              <a:t>發展長照十年計畫</a:t>
            </a:r>
            <a:r>
              <a:rPr lang="en-US" altLang="zh-TW" sz="1600" b="1" dirty="0" smtClean="0">
                <a:solidFill>
                  <a:srgbClr val="0070C0"/>
                </a:solidFill>
                <a:latin typeface="微軟正黑體" pitchFamily="34" charset="-120"/>
                <a:ea typeface="微軟正黑體" pitchFamily="34" charset="-120"/>
                <a:cs typeface="Times New Roman" pitchFamily="18" charset="0"/>
              </a:rPr>
              <a:t>(2.0)</a:t>
            </a:r>
            <a:r>
              <a:rPr lang="zh-TW" altLang="en-US" sz="1600" b="1" dirty="0" smtClean="0">
                <a:solidFill>
                  <a:srgbClr val="0070C0"/>
                </a:solidFill>
                <a:latin typeface="微軟正黑體" pitchFamily="34" charset="-120"/>
                <a:ea typeface="微軟正黑體" pitchFamily="34" charset="-120"/>
                <a:cs typeface="Times New Roman" pitchFamily="18" charset="0"/>
              </a:rPr>
              <a:t>擴充的服務項目，並編製營運手冊，大力推廣，如小規模多機能服務、家庭照顧者支持服務據點、失智症照顧服務</a:t>
            </a:r>
            <a:endParaRPr lang="en-US" altLang="zh-TW" sz="1600" b="1" dirty="0" smtClean="0">
              <a:solidFill>
                <a:srgbClr val="0070C0"/>
              </a:solidFill>
              <a:latin typeface="微軟正黑體" pitchFamily="34" charset="-120"/>
              <a:ea typeface="微軟正黑體" pitchFamily="34" charset="-120"/>
              <a:cs typeface="Times New Roman" pitchFamily="18" charset="0"/>
            </a:endParaRPr>
          </a:p>
          <a:p>
            <a:pPr marL="360000" indent="-360000">
              <a:spcBef>
                <a:spcPts val="1200"/>
              </a:spcBef>
              <a:buFont typeface="Wingdings" pitchFamily="2" charset="2"/>
              <a:buChar char="Ø"/>
            </a:pPr>
            <a:r>
              <a:rPr lang="zh-TW" altLang="en-US" sz="1600" b="1" dirty="0" smtClean="0">
                <a:solidFill>
                  <a:srgbClr val="0070C0"/>
                </a:solidFill>
                <a:latin typeface="微軟正黑體" pitchFamily="34" charset="-120"/>
                <a:ea typeface="微軟正黑體" pitchFamily="34" charset="-120"/>
                <a:cs typeface="Times New Roman" pitchFamily="18" charset="0"/>
              </a:rPr>
              <a:t>規劃辦理預防失能和延緩失能服務，並</a:t>
            </a:r>
            <a:r>
              <a:rPr lang="zh-TW" altLang="en-US" sz="2000" b="1" dirty="0" smtClean="0">
                <a:solidFill>
                  <a:srgbClr val="FF0000"/>
                </a:solidFill>
                <a:latin typeface="微軟正黑體" pitchFamily="34" charset="-120"/>
                <a:ea typeface="微軟正黑體" pitchFamily="34" charset="-120"/>
                <a:cs typeface="Times New Roman" pitchFamily="18" charset="0"/>
              </a:rPr>
              <a:t>試辦</a:t>
            </a:r>
            <a:r>
              <a:rPr lang="zh-TW" altLang="en-US" b="1" dirty="0" smtClean="0">
                <a:solidFill>
                  <a:schemeClr val="accent6">
                    <a:lumMod val="75000"/>
                  </a:schemeClr>
                </a:solidFill>
                <a:latin typeface="微軟正黑體" pitchFamily="34" charset="-120"/>
                <a:ea typeface="微軟正黑體" pitchFamily="34" charset="-120"/>
                <a:cs typeface="Times New Roman" pitchFamily="18" charset="0"/>
              </a:rPr>
              <a:t>社區整體照顧模式</a:t>
            </a:r>
            <a:endParaRPr lang="zh-TW" altLang="en-US" sz="14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324000" lvl="1" indent="-144000">
              <a:spcBef>
                <a:spcPts val="1200"/>
              </a:spcBef>
              <a:buFont typeface="Wingdings" pitchFamily="2" charset="2"/>
              <a:buChar char="n"/>
            </a:pPr>
            <a:endParaRPr lang="zh-TW" altLang="en-US" sz="1100" dirty="0" smtClean="0">
              <a:latin typeface="微軟正黑體" pitchFamily="34" charset="-120"/>
              <a:ea typeface="微軟正黑體" pitchFamily="34" charset="-120"/>
              <a:cs typeface="Times New Roman" pitchFamily="18" charset="0"/>
            </a:endParaRPr>
          </a:p>
          <a:p>
            <a:pPr marL="324000" lvl="1" indent="0">
              <a:spcBef>
                <a:spcPts val="1200"/>
              </a:spcBef>
              <a:buFont typeface="Wingdings" pitchFamily="2" charset="2"/>
              <a:buChar char="n"/>
            </a:pPr>
            <a:endParaRPr lang="zh-TW" altLang="en-US" sz="1100" dirty="0">
              <a:latin typeface="微軟正黑體" pitchFamily="34" charset="-120"/>
              <a:ea typeface="微軟正黑體" pitchFamily="34" charset="-120"/>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schemeClr val="tx1"/>
                </a:solidFill>
                <a:latin typeface="Calibri" panose="020F0502020204030204" pitchFamily="34" charset="0"/>
              </a:rPr>
              <a:pPr>
                <a:defRPr/>
              </a:pPr>
              <a:t>17</a:t>
            </a:fld>
            <a:endParaRPr lang="en-US" altLang="zh-TW" dirty="0">
              <a:solidFill>
                <a:schemeClr val="tx1"/>
              </a:solidFill>
              <a:latin typeface="Calibri" panose="020F0502020204030204" pitchFamily="34" charset="0"/>
            </a:endParaRPr>
          </a:p>
        </p:txBody>
      </p:sp>
      <p:sp>
        <p:nvSpPr>
          <p:cNvPr id="5" name="標題 2"/>
          <p:cNvSpPr txBox="1">
            <a:spLocks/>
          </p:cNvSpPr>
          <p:nvPr/>
        </p:nvSpPr>
        <p:spPr bwMode="auto">
          <a:xfrm>
            <a:off x="35496" y="116632"/>
            <a:ext cx="9108504" cy="8088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r>
              <a:rPr kumimoji="0" lang="zh-TW" altLang="en-US" sz="4000" dirty="0" smtClean="0">
                <a:latin typeface="微軟正黑體" panose="020B0604030504040204" pitchFamily="34" charset="-120"/>
                <a:ea typeface="微軟正黑體" panose="020B0604030504040204" pitchFamily="34" charset="-120"/>
              </a:rPr>
              <a:t>四、長照</a:t>
            </a:r>
            <a:r>
              <a:rPr kumimoji="0" lang="en-US" altLang="zh-TW" sz="4000" dirty="0" smtClean="0">
                <a:latin typeface="微軟正黑體" panose="020B0604030504040204" pitchFamily="34" charset="-120"/>
                <a:ea typeface="微軟正黑體" panose="020B0604030504040204" pitchFamily="34" charset="-120"/>
              </a:rPr>
              <a:t>2.0</a:t>
            </a:r>
            <a:r>
              <a:rPr kumimoji="0" lang="zh-TW" altLang="en-US" sz="4000" dirty="0" smtClean="0">
                <a:latin typeface="微軟正黑體" panose="020B0604030504040204" pitchFamily="34" charset="-120"/>
                <a:ea typeface="微軟正黑體" panose="020B0604030504040204" pitchFamily="34" charset="-120"/>
              </a:rPr>
              <a:t>服務體系建構</a:t>
            </a:r>
            <a:r>
              <a:rPr kumimoji="0" lang="en-US" altLang="zh-TW" sz="4000" dirty="0" smtClean="0">
                <a:latin typeface="微軟正黑體" panose="020B0604030504040204" pitchFamily="34" charset="-120"/>
                <a:ea typeface="微軟正黑體" panose="020B0604030504040204" pitchFamily="34" charset="-120"/>
              </a:rPr>
              <a:t>(1/2)</a:t>
            </a:r>
          </a:p>
        </p:txBody>
      </p:sp>
      <p:sp>
        <p:nvSpPr>
          <p:cNvPr id="26" name="文字版面配置區 23"/>
          <p:cNvSpPr txBox="1">
            <a:spLocks/>
          </p:cNvSpPr>
          <p:nvPr/>
        </p:nvSpPr>
        <p:spPr bwMode="auto">
          <a:xfrm>
            <a:off x="6444208" y="1628800"/>
            <a:ext cx="2592288" cy="504056"/>
          </a:xfrm>
          <a:prstGeom prst="rect">
            <a:avLst/>
          </a:prstGeom>
          <a:solidFill>
            <a:srgbClr val="FFC000"/>
          </a:solidFill>
          <a:ln w="9525">
            <a:noFill/>
            <a:miter lim="800000"/>
            <a:headEnd/>
            <a:tailEnd/>
          </a:ln>
        </p:spPr>
        <p:txBody>
          <a:bodyPr vert="horz" wrap="square" lIns="91440" tIns="45720" rIns="91440" bIns="45720" numCol="1" anchor="b" anchorCtr="0" compatLnSpc="1">
            <a:prstTxWarp prst="textNoShape">
              <a:avLst/>
            </a:prstTxWarp>
          </a:bodyPr>
          <a:lstStyle/>
          <a:p>
            <a:pPr lvl="0" algn="ctr" eaLnBrk="0" hangingPunct="0">
              <a:spcBef>
                <a:spcPct val="20000"/>
              </a:spcBef>
            </a:pPr>
            <a:r>
              <a:rPr kumimoji="0" lang="zh-TW" altLang="en-US" b="1" dirty="0" smtClean="0">
                <a:latin typeface="微軟正黑體" pitchFamily="34" charset="-120"/>
                <a:ea typeface="微軟正黑體" pitchFamily="34" charset="-120"/>
              </a:rPr>
              <a:t>社區整體照顧模式</a:t>
            </a:r>
            <a:endParaRPr kumimoji="0" lang="zh-TW" altLang="en-US"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endParaRPr>
          </a:p>
        </p:txBody>
      </p:sp>
      <p:sp>
        <p:nvSpPr>
          <p:cNvPr id="27" name="內容版面配置區 22"/>
          <p:cNvSpPr txBox="1">
            <a:spLocks/>
          </p:cNvSpPr>
          <p:nvPr/>
        </p:nvSpPr>
        <p:spPr bwMode="auto">
          <a:xfrm>
            <a:off x="6372200" y="2246883"/>
            <a:ext cx="2771800" cy="45664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2000" marR="0" lvl="0" indent="-72000" algn="l" defTabSz="914400" rtl="0" eaLnBrk="0" fontAlgn="base" latinLnBrk="0" hangingPunct="0">
              <a:lnSpc>
                <a:spcPct val="100000"/>
              </a:lnSpc>
              <a:spcBef>
                <a:spcPts val="140"/>
              </a:spcBef>
              <a:spcAft>
                <a:spcPct val="0"/>
              </a:spcAft>
              <a:buClrTx/>
              <a:buSzTx/>
              <a:buFont typeface="Wingdings" pitchFamily="2" charset="2"/>
              <a:buChar char="n"/>
              <a:tabLst/>
              <a:defRPr/>
            </a:pPr>
            <a:r>
              <a:rPr kumimoji="0" lang="zh-TW" altLang="en-US" sz="1500" b="1" i="0" u="none" strike="noStrike" kern="1200" cap="none" spc="0" normalizeH="0" baseline="0" noProof="0" dirty="0" smtClean="0">
                <a:ln>
                  <a:noFill/>
                </a:ln>
                <a:solidFill>
                  <a:schemeClr val="accent6"/>
                </a:solidFill>
                <a:effectLst/>
                <a:uLnTx/>
                <a:uFillTx/>
                <a:latin typeface="微軟正黑體" pitchFamily="34" charset="-120"/>
                <a:ea typeface="微軟正黑體" pitchFamily="34" charset="-120"/>
                <a:cs typeface="Times New Roman" pitchFamily="18" charset="0"/>
              </a:rPr>
              <a:t>目的</a:t>
            </a:r>
            <a:endParaRPr kumimoji="0" lang="en-US" altLang="zh-TW" sz="1500" b="1" i="0" u="none" strike="noStrike" kern="1200" cap="none" spc="0" normalizeH="0" baseline="0" noProof="0" dirty="0" smtClean="0">
              <a:ln>
                <a:noFill/>
              </a:ln>
              <a:solidFill>
                <a:schemeClr val="accent6"/>
              </a:solidFill>
              <a:effectLst/>
              <a:uLnTx/>
              <a:uFillTx/>
              <a:latin typeface="微軟正黑體" pitchFamily="34" charset="-120"/>
              <a:ea typeface="微軟正黑體" pitchFamily="34" charset="-120"/>
              <a:cs typeface="Times New Roman" pitchFamily="18" charset="0"/>
            </a:endParaRPr>
          </a:p>
          <a:p>
            <a:pPr marL="144000" lvl="1" eaLnBrk="0" hangingPunct="0">
              <a:spcBef>
                <a:spcPts val="140"/>
              </a:spcBef>
            </a:pPr>
            <a:r>
              <a:rPr kumimoji="0" lang="zh-TW" altLang="en-US" sz="1500" dirty="0" smtClean="0">
                <a:latin typeface="微軟正黑體" pitchFamily="34" charset="-120"/>
                <a:ea typeface="微軟正黑體" pitchFamily="34" charset="-120"/>
                <a:cs typeface="Times New Roman" pitchFamily="18" charset="0"/>
              </a:rPr>
              <a:t>社區整體照顧模式之基本理念，係期望失能長者在住家車程</a:t>
            </a:r>
            <a:r>
              <a:rPr kumimoji="0" lang="en-US" altLang="zh-TW" sz="1500" dirty="0" smtClean="0">
                <a:latin typeface="微軟正黑體" pitchFamily="34" charset="-120"/>
                <a:ea typeface="微軟正黑體" pitchFamily="34" charset="-120"/>
                <a:cs typeface="Times New Roman" pitchFamily="18" charset="0"/>
              </a:rPr>
              <a:t>30</a:t>
            </a:r>
            <a:r>
              <a:rPr kumimoji="0" lang="zh-TW" altLang="en-US" sz="1500" dirty="0" smtClean="0">
                <a:latin typeface="微軟正黑體" pitchFamily="34" charset="-120"/>
                <a:ea typeface="微軟正黑體" pitchFamily="34" charset="-120"/>
                <a:cs typeface="Times New Roman" pitchFamily="18" charset="0"/>
              </a:rPr>
              <a:t>分鐘以內的活動範圍內，建構「結合醫療、介護、住宅、預防、以及生活支援」等各項服務一體化之照顧體系</a:t>
            </a:r>
            <a:endParaRPr kumimoji="0" lang="en-US" altLang="zh-TW" sz="1500" dirty="0" smtClean="0">
              <a:latin typeface="微軟正黑體" pitchFamily="34" charset="-120"/>
              <a:ea typeface="微軟正黑體" pitchFamily="34" charset="-120"/>
              <a:cs typeface="Times New Roman" pitchFamily="18" charset="0"/>
            </a:endParaRPr>
          </a:p>
          <a:p>
            <a:pPr marL="72000" lvl="0" indent="-72000" eaLnBrk="0" hangingPunct="0">
              <a:spcBef>
                <a:spcPts val="600"/>
              </a:spcBef>
              <a:buFont typeface="Wingdings" pitchFamily="2" charset="2"/>
              <a:buChar char="n"/>
              <a:defRPr/>
            </a:pPr>
            <a:r>
              <a:rPr kumimoji="0" lang="zh-TW" altLang="en-US" sz="1500" b="1" dirty="0" smtClean="0">
                <a:solidFill>
                  <a:schemeClr val="accent6"/>
                </a:solidFill>
                <a:latin typeface="微軟正黑體" pitchFamily="34" charset="-120"/>
                <a:ea typeface="微軟正黑體" pitchFamily="34" charset="-120"/>
                <a:cs typeface="Times New Roman" pitchFamily="18" charset="0"/>
              </a:rPr>
              <a:t>規劃原則</a:t>
            </a:r>
            <a:endParaRPr kumimoji="0" lang="en-US" altLang="zh-TW" sz="1500" b="1" dirty="0" smtClean="0">
              <a:solidFill>
                <a:schemeClr val="accent6"/>
              </a:solidFill>
              <a:latin typeface="微軟正黑體" pitchFamily="34" charset="-120"/>
              <a:ea typeface="微軟正黑體" pitchFamily="34" charset="-120"/>
              <a:cs typeface="Times New Roman" pitchFamily="18" charset="0"/>
            </a:endParaRPr>
          </a:p>
          <a:p>
            <a:pPr marL="144000" lvl="1" eaLnBrk="0" hangingPunct="0">
              <a:spcBef>
                <a:spcPts val="140"/>
              </a:spcBef>
            </a:pPr>
            <a:r>
              <a:rPr kumimoji="0" lang="zh-TW" altLang="en-US" sz="1500" dirty="0" smtClean="0">
                <a:latin typeface="微軟正黑體" pitchFamily="34" charset="-120"/>
                <a:ea typeface="微軟正黑體" pitchFamily="34" charset="-120"/>
                <a:cs typeface="Times New Roman" pitchFamily="18" charset="0"/>
              </a:rPr>
              <a:t>透過專案新型計畫鼓勵資源豐沛區發展整合式服務模式，鼓勵資源不足地區發展在地長期照顧服務資源，維繫原住民族文化與地理特色</a:t>
            </a:r>
            <a:endParaRPr kumimoji="0" lang="en-US" altLang="zh-TW" sz="1500" dirty="0" smtClean="0">
              <a:latin typeface="微軟正黑體" pitchFamily="34" charset="-120"/>
              <a:ea typeface="微軟正黑體" pitchFamily="34" charset="-120"/>
              <a:cs typeface="Times New Roman" pitchFamily="18" charset="0"/>
            </a:endParaRPr>
          </a:p>
          <a:p>
            <a:pPr marL="72000" lvl="0" indent="-72000" eaLnBrk="0" hangingPunct="0">
              <a:spcBef>
                <a:spcPts val="600"/>
              </a:spcBef>
              <a:buFont typeface="Wingdings" pitchFamily="2" charset="2"/>
              <a:buChar char="n"/>
              <a:defRPr/>
            </a:pPr>
            <a:r>
              <a:rPr kumimoji="0" lang="zh-TW" altLang="en-US" sz="1500" b="1" dirty="0" smtClean="0">
                <a:solidFill>
                  <a:schemeClr val="accent6"/>
                </a:solidFill>
                <a:latin typeface="微軟正黑體" pitchFamily="34" charset="-120"/>
                <a:ea typeface="微軟正黑體" pitchFamily="34" charset="-120"/>
                <a:cs typeface="Times New Roman" pitchFamily="18" charset="0"/>
              </a:rPr>
              <a:t>推動策略</a:t>
            </a:r>
            <a:endParaRPr kumimoji="0" lang="en-US" altLang="zh-TW" sz="1500" b="1" dirty="0" smtClean="0">
              <a:solidFill>
                <a:schemeClr val="accent6"/>
              </a:solidFill>
              <a:latin typeface="微軟正黑體" pitchFamily="34" charset="-120"/>
              <a:ea typeface="微軟正黑體" pitchFamily="34" charset="-120"/>
              <a:cs typeface="Times New Roman" pitchFamily="18" charset="0"/>
            </a:endParaRPr>
          </a:p>
          <a:p>
            <a:pPr marL="72000" lvl="1" eaLnBrk="0" hangingPunct="0">
              <a:spcBef>
                <a:spcPts val="140"/>
              </a:spcBef>
              <a:buFont typeface="Wingdings" pitchFamily="2" charset="2"/>
              <a:buChar char="Ø"/>
            </a:pPr>
            <a:r>
              <a:rPr kumimoji="0" lang="zh-TW" altLang="en-US" sz="1500" dirty="0" smtClean="0">
                <a:latin typeface="微軟正黑體" pitchFamily="34" charset="-120"/>
                <a:ea typeface="微軟正黑體" pitchFamily="34" charset="-120"/>
                <a:cs typeface="Times New Roman" pitchFamily="18" charset="0"/>
              </a:rPr>
              <a:t>培植</a:t>
            </a:r>
            <a:r>
              <a:rPr kumimoji="0" lang="en-US" altLang="zh-TW" sz="1500" dirty="0" smtClean="0">
                <a:latin typeface="微軟正黑體" pitchFamily="34" charset="-120"/>
                <a:ea typeface="微軟正黑體" pitchFamily="34" charset="-120"/>
                <a:cs typeface="Times New Roman" pitchFamily="18" charset="0"/>
              </a:rPr>
              <a:t>A-</a:t>
            </a:r>
            <a:r>
              <a:rPr kumimoji="0" lang="zh-TW" altLang="en-US" sz="1500" dirty="0" smtClean="0">
                <a:latin typeface="微軟正黑體" pitchFamily="34" charset="-120"/>
                <a:ea typeface="微軟正黑體" pitchFamily="34" charset="-120"/>
                <a:cs typeface="Times New Roman" pitchFamily="18" charset="0"/>
              </a:rPr>
              <a:t>社區整合型服務中心</a:t>
            </a:r>
            <a:endParaRPr kumimoji="0" lang="en-US" altLang="zh-TW" sz="1500" dirty="0" smtClean="0">
              <a:latin typeface="微軟正黑體" pitchFamily="34" charset="-120"/>
              <a:ea typeface="微軟正黑體" pitchFamily="34" charset="-120"/>
              <a:cs typeface="Times New Roman" pitchFamily="18" charset="0"/>
            </a:endParaRPr>
          </a:p>
          <a:p>
            <a:pPr marL="72000" lvl="1" eaLnBrk="0" hangingPunct="0">
              <a:spcBef>
                <a:spcPts val="140"/>
              </a:spcBef>
              <a:buFont typeface="Wingdings" pitchFamily="2" charset="2"/>
              <a:buChar char="Ø"/>
            </a:pPr>
            <a:r>
              <a:rPr kumimoji="0" lang="zh-TW" altLang="en-US" sz="1500" dirty="0" smtClean="0">
                <a:latin typeface="微軟正黑體" pitchFamily="34" charset="-120"/>
                <a:ea typeface="微軟正黑體" pitchFamily="34" charset="-120"/>
                <a:cs typeface="Times New Roman" pitchFamily="18" charset="0"/>
              </a:rPr>
              <a:t>擴充</a:t>
            </a:r>
            <a:r>
              <a:rPr kumimoji="0" lang="en-US" altLang="zh-TW" sz="1500" dirty="0" smtClean="0">
                <a:latin typeface="微軟正黑體" pitchFamily="34" charset="-120"/>
                <a:ea typeface="微軟正黑體" pitchFamily="34" charset="-120"/>
                <a:cs typeface="Times New Roman" pitchFamily="18" charset="0"/>
              </a:rPr>
              <a:t>B-</a:t>
            </a:r>
            <a:r>
              <a:rPr kumimoji="0" lang="zh-TW" altLang="en-US" sz="1500" dirty="0" smtClean="0">
                <a:latin typeface="微軟正黑體" pitchFamily="34" charset="-120"/>
                <a:ea typeface="微軟正黑體" pitchFamily="34" charset="-120"/>
                <a:cs typeface="Times New Roman" pitchFamily="18" charset="0"/>
              </a:rPr>
              <a:t>複合型服務中心</a:t>
            </a:r>
            <a:endParaRPr kumimoji="0" lang="en-US" altLang="zh-TW" sz="1500" dirty="0" smtClean="0">
              <a:latin typeface="微軟正黑體" pitchFamily="34" charset="-120"/>
              <a:ea typeface="微軟正黑體" pitchFamily="34" charset="-120"/>
              <a:cs typeface="Times New Roman" pitchFamily="18" charset="0"/>
            </a:endParaRPr>
          </a:p>
          <a:p>
            <a:pPr marL="72000" lvl="1" eaLnBrk="0" hangingPunct="0">
              <a:spcBef>
                <a:spcPts val="140"/>
              </a:spcBef>
              <a:buFont typeface="Wingdings" pitchFamily="2" charset="2"/>
              <a:buChar char="Ø"/>
            </a:pPr>
            <a:r>
              <a:rPr kumimoji="0" lang="zh-TW" altLang="en-US" sz="1500" dirty="0" smtClean="0">
                <a:latin typeface="微軟正黑體" pitchFamily="34" charset="-120"/>
                <a:ea typeface="微軟正黑體" pitchFamily="34" charset="-120"/>
                <a:cs typeface="Times New Roman" pitchFamily="18" charset="0"/>
              </a:rPr>
              <a:t>廣設</a:t>
            </a:r>
            <a:r>
              <a:rPr kumimoji="0" lang="en-US" altLang="zh-TW" sz="1500" dirty="0" smtClean="0">
                <a:latin typeface="微軟正黑體" pitchFamily="34" charset="-120"/>
                <a:ea typeface="微軟正黑體" pitchFamily="34" charset="-120"/>
                <a:cs typeface="Times New Roman" pitchFamily="18" charset="0"/>
              </a:rPr>
              <a:t>C-</a:t>
            </a:r>
            <a:r>
              <a:rPr kumimoji="0" lang="zh-TW" altLang="en-US" sz="1500" dirty="0" smtClean="0">
                <a:latin typeface="微軟正黑體" pitchFamily="34" charset="-120"/>
                <a:ea typeface="微軟正黑體" pitchFamily="34" charset="-120"/>
                <a:cs typeface="Times New Roman" pitchFamily="18" charset="0"/>
              </a:rPr>
              <a:t>巷弄長照站</a:t>
            </a:r>
          </a:p>
          <a:p>
            <a:pPr marL="144000" lvl="1" eaLnBrk="0" hangingPunct="0">
              <a:spcBef>
                <a:spcPts val="140"/>
              </a:spcBef>
              <a:buFont typeface="Wingdings" pitchFamily="2" charset="2"/>
              <a:buChar char="Ø"/>
            </a:pPr>
            <a:endParaRPr kumimoji="0" lang="en-US" altLang="zh-TW" sz="15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endParaRPr>
          </a:p>
          <a:p>
            <a:pPr marL="3600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zh-TW" altLang="en-US" sz="1500" b="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47250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橢圓 58"/>
          <p:cNvSpPr/>
          <p:nvPr/>
        </p:nvSpPr>
        <p:spPr>
          <a:xfrm>
            <a:off x="1619672" y="1772816"/>
            <a:ext cx="2664296" cy="2592288"/>
          </a:xfrm>
          <a:prstGeom prst="ellipse">
            <a:avLst/>
          </a:prstGeom>
          <a:ln>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橢圓 52"/>
          <p:cNvSpPr/>
          <p:nvPr/>
        </p:nvSpPr>
        <p:spPr>
          <a:xfrm>
            <a:off x="2339752" y="4365104"/>
            <a:ext cx="1944216" cy="2016224"/>
          </a:xfrm>
          <a:prstGeom prst="ellipse">
            <a:avLst/>
          </a:prstGeom>
          <a:solidFill>
            <a:schemeClr val="accent4">
              <a:lumMod val="20000"/>
              <a:lumOff val="80000"/>
            </a:schemeClr>
          </a:solidFill>
          <a:ln>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投影片編號版面配置區 6"/>
          <p:cNvSpPr>
            <a:spLocks noGrp="1"/>
          </p:cNvSpPr>
          <p:nvPr>
            <p:ph type="sldNum" sz="quarter" idx="12"/>
          </p:nvPr>
        </p:nvSpPr>
        <p:spPr/>
        <p:txBody>
          <a:bodyPr/>
          <a:lstStyle/>
          <a:p>
            <a:fld id="{DA15B6FF-53FE-496D-A906-B0664AEF6816}" type="slidenum">
              <a:rPr lang="zh-TW" altLang="en-US" sz="1600">
                <a:solidFill>
                  <a:prstClr val="black"/>
                </a:solidFill>
                <a:latin typeface="Calibri" panose="020F0502020204030204" pitchFamily="34" charset="0"/>
              </a:rPr>
              <a:pPr/>
              <a:t>18</a:t>
            </a:fld>
            <a:endParaRPr lang="zh-TW" altLang="en-US" dirty="0">
              <a:solidFill>
                <a:prstClr val="black"/>
              </a:solidFill>
              <a:latin typeface="Calibri" panose="020F0502020204030204" pitchFamily="34" charset="0"/>
            </a:endParaRPr>
          </a:p>
        </p:txBody>
      </p:sp>
      <p:sp>
        <p:nvSpPr>
          <p:cNvPr id="98" name="矩形 97"/>
          <p:cNvSpPr/>
          <p:nvPr/>
        </p:nvSpPr>
        <p:spPr>
          <a:xfrm>
            <a:off x="3707904" y="1340768"/>
            <a:ext cx="5060368" cy="400110"/>
          </a:xfrm>
          <a:prstGeom prst="rect">
            <a:avLst/>
          </a:prstGeom>
        </p:spPr>
        <p:txBody>
          <a:bodyPr wrap="square">
            <a:spAutoFit/>
          </a:bodyPr>
          <a:lstStyle/>
          <a:p>
            <a:pPr algn="ctr" fontAlgn="auto">
              <a:spcBef>
                <a:spcPts val="0"/>
              </a:spcBef>
              <a:spcAft>
                <a:spcPts val="0"/>
              </a:spcAft>
            </a:pPr>
            <a:r>
              <a:rPr kumimoji="0" lang="en-US" altLang="zh-TW" sz="2000" b="1" dirty="0" smtClean="0">
                <a:solidFill>
                  <a:srgbClr val="C00000"/>
                </a:solidFill>
                <a:latin typeface="微軟正黑體" panose="020B0604030504040204" pitchFamily="34" charset="-120"/>
                <a:ea typeface="微軟正黑體" panose="020B0604030504040204" pitchFamily="34" charset="-120"/>
              </a:rPr>
              <a:t>A</a:t>
            </a:r>
            <a:r>
              <a:rPr kumimoji="0" lang="zh-TW" altLang="en-US" sz="2000" b="1" dirty="0">
                <a:solidFill>
                  <a:srgbClr val="C00000"/>
                </a:solidFill>
                <a:latin typeface="微軟正黑體" panose="020B0604030504040204" pitchFamily="34" charset="-120"/>
                <a:ea typeface="微軟正黑體" panose="020B0604030504040204" pitchFamily="34" charset="-120"/>
              </a:rPr>
              <a:t>級</a:t>
            </a:r>
            <a:r>
              <a:rPr kumimoji="0" lang="en-US" altLang="zh-TW" sz="2000" b="1" dirty="0">
                <a:solidFill>
                  <a:srgbClr val="C00000"/>
                </a:solidFill>
                <a:latin typeface="微軟正黑體" panose="020B0604030504040204" pitchFamily="34" charset="-120"/>
                <a:ea typeface="微軟正黑體" panose="020B0604030504040204" pitchFamily="34" charset="-120"/>
              </a:rPr>
              <a:t>-</a:t>
            </a:r>
            <a:r>
              <a:rPr kumimoji="0" lang="zh-TW" altLang="en-US" sz="2000" b="1" dirty="0">
                <a:solidFill>
                  <a:srgbClr val="C00000"/>
                </a:solidFill>
                <a:latin typeface="微軟正黑體" panose="020B0604030504040204" pitchFamily="34" charset="-120"/>
                <a:ea typeface="微軟正黑體" panose="020B0604030504040204" pitchFamily="34" charset="-120"/>
              </a:rPr>
              <a:t>社區整合型服務</a:t>
            </a:r>
            <a:r>
              <a:rPr kumimoji="0" lang="zh-TW" altLang="en-US" sz="2000" b="1" dirty="0" smtClean="0">
                <a:solidFill>
                  <a:srgbClr val="C00000"/>
                </a:solidFill>
                <a:latin typeface="微軟正黑體" panose="020B0604030504040204" pitchFamily="34" charset="-120"/>
                <a:ea typeface="微軟正黑體" panose="020B0604030504040204" pitchFamily="34" charset="-120"/>
              </a:rPr>
              <a:t>中心</a:t>
            </a:r>
            <a:r>
              <a:rPr kumimoji="0" lang="en-US" altLang="zh-TW" sz="20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2000" b="1" dirty="0" smtClean="0">
                <a:solidFill>
                  <a:srgbClr val="C00000"/>
                </a:solidFill>
                <a:latin typeface="微軟正黑體" panose="020B0604030504040204" pitchFamily="34" charset="-120"/>
                <a:ea typeface="微軟正黑體" panose="020B0604030504040204" pitchFamily="34" charset="-120"/>
              </a:rPr>
              <a:t>長照旗艦店</a:t>
            </a:r>
            <a:r>
              <a:rPr kumimoji="0" lang="en-US" altLang="zh-TW" sz="2000" b="1" dirty="0" smtClean="0">
                <a:solidFill>
                  <a:srgbClr val="C00000"/>
                </a:solidFill>
                <a:latin typeface="微軟正黑體" panose="020B0604030504040204" pitchFamily="34" charset="-120"/>
                <a:ea typeface="微軟正黑體" panose="020B0604030504040204" pitchFamily="34" charset="-120"/>
              </a:rPr>
              <a:t>)</a:t>
            </a:r>
            <a:endParaRPr kumimoji="0" lang="en-US" altLang="zh-TW" sz="2000" b="1" dirty="0">
              <a:solidFill>
                <a:srgbClr val="C00000"/>
              </a:solidFill>
              <a:latin typeface="微軟正黑體" panose="020B0604030504040204" pitchFamily="34" charset="-120"/>
              <a:ea typeface="微軟正黑體" panose="020B0604030504040204" pitchFamily="34" charset="-120"/>
            </a:endParaRPr>
          </a:p>
        </p:txBody>
      </p:sp>
      <p:cxnSp>
        <p:nvCxnSpPr>
          <p:cNvPr id="100" name="直線接點 99"/>
          <p:cNvCxnSpPr/>
          <p:nvPr/>
        </p:nvCxnSpPr>
        <p:spPr>
          <a:xfrm>
            <a:off x="5089859" y="3834259"/>
            <a:ext cx="3292392" cy="64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4728082" y="3440118"/>
            <a:ext cx="4639663" cy="400110"/>
          </a:xfrm>
          <a:prstGeom prst="rect">
            <a:avLst/>
          </a:prstGeom>
        </p:spPr>
        <p:txBody>
          <a:bodyPr wrap="square">
            <a:spAutoFit/>
          </a:bodyPr>
          <a:lstStyle/>
          <a:p>
            <a:pPr algn="ctr" fontAlgn="auto">
              <a:spcBef>
                <a:spcPts val="0"/>
              </a:spcBef>
              <a:spcAft>
                <a:spcPts val="0"/>
              </a:spcAft>
            </a:pPr>
            <a:r>
              <a:rPr kumimoji="0" lang="en-US" altLang="zh-TW" sz="2000" b="1" dirty="0" smtClean="0">
                <a:solidFill>
                  <a:srgbClr val="C00000"/>
                </a:solidFill>
                <a:latin typeface="微軟正黑體" panose="020B0604030504040204" pitchFamily="34" charset="-120"/>
                <a:ea typeface="微軟正黑體" panose="020B0604030504040204" pitchFamily="34" charset="-120"/>
              </a:rPr>
              <a:t>B</a:t>
            </a:r>
            <a:r>
              <a:rPr kumimoji="0" lang="zh-TW" altLang="en-US" sz="2000" b="1" dirty="0">
                <a:solidFill>
                  <a:srgbClr val="C00000"/>
                </a:solidFill>
                <a:latin typeface="微軟正黑體" panose="020B0604030504040204" pitchFamily="34" charset="-120"/>
                <a:ea typeface="微軟正黑體" panose="020B0604030504040204" pitchFamily="34" charset="-120"/>
              </a:rPr>
              <a:t>級</a:t>
            </a:r>
            <a:r>
              <a:rPr kumimoji="0" lang="en-US" altLang="zh-TW" sz="2000" b="1" dirty="0">
                <a:solidFill>
                  <a:srgbClr val="C00000"/>
                </a:solidFill>
                <a:latin typeface="微軟正黑體" panose="020B0604030504040204" pitchFamily="34" charset="-120"/>
                <a:ea typeface="微軟正黑體" panose="020B0604030504040204" pitchFamily="34" charset="-120"/>
              </a:rPr>
              <a:t>-</a:t>
            </a:r>
            <a:r>
              <a:rPr kumimoji="0" lang="zh-TW" altLang="en-US" sz="2000" b="1" dirty="0">
                <a:solidFill>
                  <a:srgbClr val="C00000"/>
                </a:solidFill>
                <a:latin typeface="微軟正黑體" panose="020B0604030504040204" pitchFamily="34" charset="-120"/>
                <a:ea typeface="微軟正黑體" panose="020B0604030504040204" pitchFamily="34" charset="-120"/>
              </a:rPr>
              <a:t>複合型服務</a:t>
            </a:r>
            <a:r>
              <a:rPr kumimoji="0" lang="zh-TW" altLang="en-US" sz="2000" b="1" dirty="0" smtClean="0">
                <a:solidFill>
                  <a:srgbClr val="C00000"/>
                </a:solidFill>
                <a:latin typeface="微軟正黑體" panose="020B0604030504040204" pitchFamily="34" charset="-120"/>
                <a:ea typeface="微軟正黑體" panose="020B0604030504040204" pitchFamily="34" charset="-120"/>
              </a:rPr>
              <a:t>中心</a:t>
            </a:r>
            <a:r>
              <a:rPr kumimoji="0" lang="en-US" altLang="zh-TW" sz="20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2000" b="1" dirty="0" smtClean="0">
                <a:solidFill>
                  <a:srgbClr val="C00000"/>
                </a:solidFill>
                <a:latin typeface="微軟正黑體" panose="020B0604030504040204" pitchFamily="34" charset="-120"/>
                <a:ea typeface="微軟正黑體" panose="020B0604030504040204" pitchFamily="34" charset="-120"/>
              </a:rPr>
              <a:t>長照專賣店</a:t>
            </a:r>
            <a:r>
              <a:rPr kumimoji="0" lang="en-US" altLang="zh-TW" sz="2000" b="1" dirty="0" smtClean="0">
                <a:solidFill>
                  <a:srgbClr val="C00000"/>
                </a:solidFill>
                <a:latin typeface="微軟正黑體" panose="020B0604030504040204" pitchFamily="34" charset="-120"/>
                <a:ea typeface="微軟正黑體" panose="020B0604030504040204" pitchFamily="34" charset="-120"/>
              </a:rPr>
              <a:t>)</a:t>
            </a:r>
            <a:endParaRPr kumimoji="0"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106" name="矩形 105"/>
          <p:cNvSpPr/>
          <p:nvPr/>
        </p:nvSpPr>
        <p:spPr>
          <a:xfrm>
            <a:off x="4499992" y="4941168"/>
            <a:ext cx="3673467" cy="400110"/>
          </a:xfrm>
          <a:prstGeom prst="rect">
            <a:avLst/>
          </a:prstGeom>
        </p:spPr>
        <p:txBody>
          <a:bodyPr wrap="square">
            <a:spAutoFit/>
          </a:bodyPr>
          <a:lstStyle/>
          <a:p>
            <a:pPr algn="ctr" fontAlgn="auto">
              <a:spcBef>
                <a:spcPts val="0"/>
              </a:spcBef>
              <a:spcAft>
                <a:spcPts val="0"/>
              </a:spcAft>
            </a:pPr>
            <a:r>
              <a:rPr kumimoji="0" lang="en-US" altLang="zh-TW" sz="2000" b="1" dirty="0" smtClean="0">
                <a:solidFill>
                  <a:srgbClr val="C00000"/>
                </a:solidFill>
                <a:latin typeface="微軟正黑體" panose="020B0604030504040204" pitchFamily="34" charset="-120"/>
                <a:ea typeface="微軟正黑體" panose="020B0604030504040204" pitchFamily="34" charset="-120"/>
              </a:rPr>
              <a:t>C</a:t>
            </a:r>
            <a:r>
              <a:rPr kumimoji="0" lang="zh-TW" altLang="en-US" sz="2000" b="1" dirty="0">
                <a:solidFill>
                  <a:srgbClr val="C00000"/>
                </a:solidFill>
                <a:latin typeface="微軟正黑體" panose="020B0604030504040204" pitchFamily="34" charset="-120"/>
                <a:ea typeface="微軟正黑體" panose="020B0604030504040204" pitchFamily="34" charset="-120"/>
              </a:rPr>
              <a:t>級</a:t>
            </a:r>
            <a:r>
              <a:rPr kumimoji="0" lang="en-US" altLang="zh-TW" sz="2000" b="1" dirty="0">
                <a:solidFill>
                  <a:srgbClr val="C00000"/>
                </a:solidFill>
                <a:latin typeface="微軟正黑體" panose="020B0604030504040204" pitchFamily="34" charset="-120"/>
                <a:ea typeface="微軟正黑體" panose="020B0604030504040204" pitchFamily="34" charset="-120"/>
              </a:rPr>
              <a:t>-</a:t>
            </a:r>
            <a:r>
              <a:rPr kumimoji="0" lang="zh-TW" altLang="en-US" sz="2000" b="1" dirty="0">
                <a:solidFill>
                  <a:srgbClr val="C00000"/>
                </a:solidFill>
                <a:latin typeface="微軟正黑體" panose="020B0604030504040204" pitchFamily="34" charset="-120"/>
                <a:ea typeface="微軟正黑體" panose="020B0604030504040204" pitchFamily="34" charset="-120"/>
              </a:rPr>
              <a:t>巷弄長照</a:t>
            </a:r>
            <a:r>
              <a:rPr kumimoji="0" lang="zh-TW" altLang="en-US" sz="2000" b="1" dirty="0" smtClean="0">
                <a:solidFill>
                  <a:srgbClr val="C00000"/>
                </a:solidFill>
                <a:latin typeface="微軟正黑體" panose="020B0604030504040204" pitchFamily="34" charset="-120"/>
                <a:ea typeface="微軟正黑體" panose="020B0604030504040204" pitchFamily="34" charset="-120"/>
              </a:rPr>
              <a:t>站</a:t>
            </a:r>
            <a:r>
              <a:rPr kumimoji="0" lang="en-US" altLang="zh-TW" sz="20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2000" b="1" dirty="0" smtClean="0">
                <a:solidFill>
                  <a:srgbClr val="C00000"/>
                </a:solidFill>
                <a:latin typeface="微軟正黑體" panose="020B0604030504040204" pitchFamily="34" charset="-120"/>
                <a:ea typeface="微軟正黑體" panose="020B0604030504040204" pitchFamily="34" charset="-120"/>
              </a:rPr>
              <a:t>長照柑仔店</a:t>
            </a:r>
            <a:r>
              <a:rPr kumimoji="0" lang="en-US" altLang="zh-TW" sz="2000" b="1" dirty="0" smtClean="0">
                <a:solidFill>
                  <a:srgbClr val="C00000"/>
                </a:solidFill>
                <a:latin typeface="微軟正黑體" panose="020B0604030504040204" pitchFamily="34" charset="-120"/>
                <a:ea typeface="微軟正黑體" panose="020B0604030504040204" pitchFamily="34" charset="-120"/>
              </a:rPr>
              <a:t>)</a:t>
            </a:r>
            <a:endParaRPr kumimoji="0"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86" name="矩形 85"/>
          <p:cNvSpPr/>
          <p:nvPr/>
        </p:nvSpPr>
        <p:spPr>
          <a:xfrm>
            <a:off x="4427984" y="1753980"/>
            <a:ext cx="4680494" cy="1754326"/>
          </a:xfrm>
          <a:prstGeom prst="rect">
            <a:avLst/>
          </a:prstGeom>
        </p:spPr>
        <p:txBody>
          <a:bodyPr wrap="square">
            <a:spAutoFit/>
          </a:bodyPr>
          <a:lstStyle/>
          <a:p>
            <a:pPr marL="285737" indent="-285737" fontAlgn="auto">
              <a:lnSpc>
                <a:spcPts val="1600"/>
              </a:lnSpc>
              <a:spcBef>
                <a:spcPts val="0"/>
              </a:spcBef>
              <a:spcAft>
                <a:spcPts val="0"/>
              </a:spcAft>
              <a:buFont typeface="Wingdings" panose="05000000000000000000" pitchFamily="2" charset="2"/>
              <a:buChar char="n"/>
            </a:pP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建立</a:t>
            </a:r>
            <a:r>
              <a:rPr kumimoji="0" lang="zh-TW" altLang="en-US" sz="1400" dirty="0">
                <a:solidFill>
                  <a:srgbClr val="4F81BD">
                    <a:lumMod val="75000"/>
                  </a:srgbClr>
                </a:solidFill>
                <a:latin typeface="微軟正黑體" panose="020B0604030504040204" pitchFamily="34" charset="-120"/>
                <a:ea typeface="微軟正黑體" panose="020B0604030504040204" pitchFamily="34" charset="-120"/>
              </a:rPr>
              <a:t>在地化服務輸送體系，</a:t>
            </a:r>
            <a:r>
              <a:rPr kumimoji="0" lang="zh-TW" altLang="zh-TW" sz="1400" dirty="0">
                <a:solidFill>
                  <a:srgbClr val="4F81BD">
                    <a:lumMod val="75000"/>
                  </a:srgbClr>
                </a:solidFill>
                <a:latin typeface="微軟正黑體" panose="020B0604030504040204" pitchFamily="34" charset="-120"/>
                <a:ea typeface="微軟正黑體" panose="020B0604030504040204" pitchFamily="34" charset="-120"/>
              </a:rPr>
              <a:t>整合與銜接</a:t>
            </a:r>
            <a:r>
              <a:rPr kumimoji="0" lang="en-US" altLang="zh-TW" sz="1400" dirty="0">
                <a:solidFill>
                  <a:srgbClr val="4F81BD">
                    <a:lumMod val="75000"/>
                  </a:srgbClr>
                </a:solidFill>
                <a:latin typeface="微軟正黑體" panose="020B0604030504040204" pitchFamily="34" charset="-120"/>
                <a:ea typeface="微軟正黑體" panose="020B0604030504040204" pitchFamily="34" charset="-120"/>
              </a:rPr>
              <a:t>B</a:t>
            </a:r>
            <a:r>
              <a:rPr kumimoji="0" lang="zh-TW" altLang="zh-TW" sz="1400" dirty="0">
                <a:solidFill>
                  <a:srgbClr val="4F81BD">
                    <a:lumMod val="75000"/>
                  </a:srgbClr>
                </a:solidFill>
                <a:latin typeface="微軟正黑體" panose="020B0604030504040204" pitchFamily="34" charset="-120"/>
                <a:ea typeface="微軟正黑體" panose="020B0604030504040204" pitchFamily="34" charset="-120"/>
              </a:rPr>
              <a:t>級與</a:t>
            </a:r>
            <a:r>
              <a:rPr kumimoji="0" lang="en-US" altLang="zh-TW" sz="1400" dirty="0">
                <a:solidFill>
                  <a:srgbClr val="4F81BD">
                    <a:lumMod val="75000"/>
                  </a:srgbClr>
                </a:solidFill>
                <a:latin typeface="微軟正黑體" panose="020B0604030504040204" pitchFamily="34" charset="-120"/>
                <a:ea typeface="微軟正黑體" panose="020B0604030504040204" pitchFamily="34" charset="-120"/>
              </a:rPr>
              <a:t>C</a:t>
            </a:r>
            <a:r>
              <a:rPr kumimoji="0" lang="zh-TW" altLang="zh-TW" sz="1400" dirty="0" smtClean="0">
                <a:solidFill>
                  <a:srgbClr val="4F81BD">
                    <a:lumMod val="75000"/>
                  </a:srgbClr>
                </a:solidFill>
                <a:latin typeface="微軟正黑體" panose="020B0604030504040204" pitchFamily="34" charset="-120"/>
                <a:ea typeface="微軟正黑體" panose="020B0604030504040204" pitchFamily="34" charset="-120"/>
              </a:rPr>
              <a:t>級資源</a:t>
            </a: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a:t>
            </a:r>
            <a:endParaRPr kumimoji="0" lang="zh-TW" altLang="zh-TW" sz="1400" dirty="0" smtClean="0">
              <a:solidFill>
                <a:srgbClr val="4F81BD">
                  <a:lumMod val="75000"/>
                </a:srgbClr>
              </a:solidFill>
              <a:latin typeface="微軟正黑體" panose="020B0604030504040204" pitchFamily="34" charset="-120"/>
              <a:ea typeface="微軟正黑體" panose="020B0604030504040204" pitchFamily="34" charset="-120"/>
            </a:endParaRPr>
          </a:p>
          <a:p>
            <a:pPr marL="285737" indent="-285737" fontAlgn="auto">
              <a:lnSpc>
                <a:spcPts val="1600"/>
              </a:lnSpc>
              <a:spcBef>
                <a:spcPts val="0"/>
              </a:spcBef>
              <a:spcAft>
                <a:spcPts val="0"/>
              </a:spcAft>
              <a:buFont typeface="Wingdings" panose="05000000000000000000" pitchFamily="2" charset="2"/>
              <a:buChar char="n"/>
            </a:pPr>
            <a:r>
              <a:rPr kumimoji="0" lang="zh-TW" altLang="zh-TW" sz="1400" dirty="0" smtClean="0">
                <a:solidFill>
                  <a:srgbClr val="4F81BD">
                    <a:lumMod val="75000"/>
                  </a:srgbClr>
                </a:solidFill>
                <a:latin typeface="微軟正黑體" panose="020B0604030504040204" pitchFamily="34" charset="-120"/>
                <a:ea typeface="微軟正黑體" panose="020B0604030504040204" pitchFamily="34" charset="-120"/>
              </a:rPr>
              <a:t>依該區域長期照顧管理中心研擬之照顧計畫進行協調連結照顧服務資源</a:t>
            </a: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a:t>
            </a:r>
            <a:endParaRPr kumimoji="0" lang="en-US" altLang="zh-TW" sz="1400" dirty="0" smtClean="0">
              <a:solidFill>
                <a:srgbClr val="4F81BD">
                  <a:lumMod val="75000"/>
                </a:srgbClr>
              </a:solidFill>
              <a:latin typeface="微軟正黑體" panose="020B0604030504040204" pitchFamily="34" charset="-120"/>
              <a:ea typeface="微軟正黑體" panose="020B0604030504040204" pitchFamily="34" charset="-120"/>
            </a:endParaRPr>
          </a:p>
          <a:p>
            <a:pPr marL="285737" indent="-285737" fontAlgn="auto">
              <a:lnSpc>
                <a:spcPts val="1600"/>
              </a:lnSpc>
              <a:spcBef>
                <a:spcPts val="0"/>
              </a:spcBef>
              <a:spcAft>
                <a:spcPts val="0"/>
              </a:spcAft>
              <a:buFont typeface="Wingdings" panose="05000000000000000000" pitchFamily="2" charset="2"/>
              <a:buChar char="n"/>
            </a:pPr>
            <a:r>
              <a:rPr kumimoji="0" lang="zh-TW" altLang="zh-TW" sz="1400" dirty="0" smtClean="0">
                <a:solidFill>
                  <a:srgbClr val="4F81BD">
                    <a:lumMod val="75000"/>
                  </a:srgbClr>
                </a:solidFill>
                <a:latin typeface="微軟正黑體" panose="020B0604030504040204" pitchFamily="34" charset="-120"/>
                <a:ea typeface="微軟正黑體" panose="020B0604030504040204" pitchFamily="34" charset="-120"/>
              </a:rPr>
              <a:t>提升區域服務能量，開創當地需要但尚未發展的各項長期照顧服務項目</a:t>
            </a: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a:t>
            </a:r>
            <a:endParaRPr kumimoji="0" lang="en-US" altLang="zh-TW" sz="1400" dirty="0" smtClean="0">
              <a:solidFill>
                <a:srgbClr val="4F81BD">
                  <a:lumMod val="75000"/>
                </a:srgbClr>
              </a:solidFill>
              <a:latin typeface="微軟正黑體" panose="020B0604030504040204" pitchFamily="34" charset="-120"/>
              <a:ea typeface="微軟正黑體" panose="020B0604030504040204" pitchFamily="34" charset="-120"/>
            </a:endParaRPr>
          </a:p>
          <a:p>
            <a:pPr marL="285737" indent="-285737" fontAlgn="auto">
              <a:lnSpc>
                <a:spcPts val="1600"/>
              </a:lnSpc>
              <a:spcBef>
                <a:spcPts val="0"/>
              </a:spcBef>
              <a:spcAft>
                <a:spcPts val="0"/>
              </a:spcAft>
              <a:buFont typeface="Wingdings" panose="05000000000000000000" pitchFamily="2" charset="2"/>
              <a:buChar char="n"/>
            </a:pP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資訊提供與宣導。</a:t>
            </a:r>
            <a:endParaRPr kumimoji="0" lang="en-US" altLang="zh-TW" sz="1400" dirty="0" smtClean="0">
              <a:solidFill>
                <a:srgbClr val="4F81BD">
                  <a:lumMod val="75000"/>
                </a:srgbClr>
              </a:solidFill>
              <a:latin typeface="微軟正黑體" panose="020B0604030504040204" pitchFamily="34" charset="-120"/>
              <a:ea typeface="微軟正黑體" panose="020B0604030504040204" pitchFamily="34" charset="-120"/>
            </a:endParaRPr>
          </a:p>
          <a:p>
            <a:pPr marL="285737" indent="-285737" fontAlgn="auto">
              <a:spcBef>
                <a:spcPts val="0"/>
              </a:spcBef>
              <a:spcAft>
                <a:spcPts val="0"/>
              </a:spcAft>
              <a:buFont typeface="Wingdings" panose="05000000000000000000" pitchFamily="2" charset="2"/>
              <a:buChar char="n"/>
            </a:pPr>
            <a:r>
              <a:rPr kumimoji="0" lang="zh-TW" altLang="zh-TW" sz="1400" dirty="0" smtClean="0">
                <a:solidFill>
                  <a:srgbClr val="4F81BD">
                    <a:lumMod val="75000"/>
                  </a:srgbClr>
                </a:solidFill>
                <a:latin typeface="微軟正黑體" panose="020B0604030504040204" pitchFamily="34" charset="-120"/>
                <a:ea typeface="微軟正黑體" panose="020B0604030504040204" pitchFamily="34" charset="-120"/>
              </a:rPr>
              <a:t>透過社區巡迴車</a:t>
            </a: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與</a:t>
            </a:r>
            <a:r>
              <a:rPr kumimoji="0" lang="zh-TW" altLang="zh-TW" sz="1400" dirty="0" smtClean="0">
                <a:solidFill>
                  <a:srgbClr val="4F81BD">
                    <a:lumMod val="75000"/>
                  </a:srgbClr>
                </a:solidFill>
                <a:latin typeface="微軟正黑體" panose="020B0604030504040204" pitchFamily="34" charset="-120"/>
                <a:ea typeface="微軟正黑體" panose="020B0604030504040204" pitchFamily="34" charset="-120"/>
              </a:rPr>
              <a:t>隨車照服員定時接送，</a:t>
            </a: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串連</a:t>
            </a:r>
            <a:r>
              <a:rPr kumimoji="0" lang="en-US" altLang="zh-TW" sz="1400" dirty="0" smtClean="0">
                <a:solidFill>
                  <a:srgbClr val="4F81BD">
                    <a:lumMod val="75000"/>
                  </a:srgbClr>
                </a:solidFill>
                <a:latin typeface="微軟正黑體" panose="020B0604030504040204" pitchFamily="34" charset="-120"/>
                <a:ea typeface="微軟正黑體" panose="020B0604030504040204" pitchFamily="34" charset="-120"/>
              </a:rPr>
              <a:t>A-B-C</a:t>
            </a:r>
            <a:r>
              <a:rPr kumimoji="0" lang="zh-TW" altLang="en-US" sz="1400" dirty="0" smtClean="0">
                <a:solidFill>
                  <a:srgbClr val="4F81BD">
                    <a:lumMod val="75000"/>
                  </a:srgbClr>
                </a:solidFill>
                <a:latin typeface="微軟正黑體" panose="020B0604030504040204" pitchFamily="34" charset="-120"/>
                <a:ea typeface="微軟正黑體" panose="020B0604030504040204" pitchFamily="34" charset="-120"/>
              </a:rPr>
              <a:t>服務。</a:t>
            </a:r>
            <a:endParaRPr kumimoji="0" lang="zh-TW" altLang="zh-TW" sz="1400" dirty="0" smtClean="0">
              <a:solidFill>
                <a:srgbClr val="4F81BD">
                  <a:lumMod val="75000"/>
                </a:srgbClr>
              </a:solidFill>
              <a:latin typeface="微軟正黑體" panose="020B0604030504040204" pitchFamily="34" charset="-120"/>
              <a:ea typeface="微軟正黑體" panose="020B0604030504040204" pitchFamily="34" charset="-120"/>
            </a:endParaRPr>
          </a:p>
        </p:txBody>
      </p:sp>
      <p:sp>
        <p:nvSpPr>
          <p:cNvPr id="92" name="矩形 91"/>
          <p:cNvSpPr/>
          <p:nvPr/>
        </p:nvSpPr>
        <p:spPr>
          <a:xfrm>
            <a:off x="4995461" y="3878517"/>
            <a:ext cx="3969027" cy="1169551"/>
          </a:xfrm>
          <a:prstGeom prst="rect">
            <a:avLst/>
          </a:prstGeom>
        </p:spPr>
        <p:txBody>
          <a:bodyPr wrap="square">
            <a:spAutoFit/>
          </a:bodyPr>
          <a:lstStyle/>
          <a:p>
            <a:pPr marL="179388" indent="-179388" fontAlgn="auto">
              <a:spcBef>
                <a:spcPts val="0"/>
              </a:spcBef>
              <a:spcAft>
                <a:spcPts val="0"/>
              </a:spcAft>
              <a:buFont typeface="Wingdings" panose="05000000000000000000" pitchFamily="2" charset="2"/>
              <a:buChar char="n"/>
              <a:tabLst>
                <a:tab pos="88900" algn="l"/>
              </a:tabLst>
            </a:pPr>
            <a:r>
              <a:rPr kumimoji="0" lang="zh-TW" altLang="en-US" sz="1400" dirty="0" smtClean="0">
                <a:solidFill>
                  <a:srgbClr val="9BBB59">
                    <a:lumMod val="50000"/>
                  </a:srgbClr>
                </a:solidFill>
                <a:latin typeface="微軟正黑體" panose="020B0604030504040204" pitchFamily="34" charset="-120"/>
                <a:ea typeface="微軟正黑體" panose="020B0604030504040204" pitchFamily="34" charset="-120"/>
              </a:rPr>
              <a:t>提升社區服務量能</a:t>
            </a:r>
            <a:endParaRPr kumimoji="0" lang="en-US" altLang="zh-TW" sz="1400" dirty="0" smtClean="0">
              <a:solidFill>
                <a:srgbClr val="9BBB59">
                  <a:lumMod val="50000"/>
                </a:srgbClr>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buFont typeface="Wingdings" panose="05000000000000000000" pitchFamily="2" charset="2"/>
              <a:buChar char="n"/>
              <a:tabLst>
                <a:tab pos="88900" algn="l"/>
              </a:tabLst>
            </a:pPr>
            <a:r>
              <a:rPr kumimoji="0" lang="zh-TW" altLang="en-US" sz="1400" dirty="0" smtClean="0">
                <a:solidFill>
                  <a:srgbClr val="9BBB59">
                    <a:lumMod val="50000"/>
                  </a:srgbClr>
                </a:solidFill>
                <a:latin typeface="微軟正黑體" panose="020B0604030504040204" pitchFamily="34" charset="-120"/>
                <a:ea typeface="微軟正黑體" panose="020B0604030504040204" pitchFamily="34" charset="-120"/>
              </a:rPr>
              <a:t>增加民眾獲得多元服務</a:t>
            </a:r>
            <a:endParaRPr kumimoji="0" lang="en-US" altLang="zh-TW" sz="1400" dirty="0" smtClean="0">
              <a:solidFill>
                <a:srgbClr val="9BBB59">
                  <a:lumMod val="50000"/>
                </a:srgbClr>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tabLst>
                <a:tab pos="88900" algn="l"/>
              </a:tabLst>
            </a:pPr>
            <a:r>
              <a:rPr kumimoji="0" lang="en-US" altLang="zh-TW" sz="1400" dirty="0" smtClean="0">
                <a:solidFill>
                  <a:srgbClr val="9BBB59">
                    <a:lumMod val="50000"/>
                  </a:srgbClr>
                </a:solidFill>
                <a:latin typeface="微軟正黑體" panose="020B0604030504040204" pitchFamily="34" charset="-120"/>
                <a:ea typeface="微軟正黑體" panose="020B0604030504040204" pitchFamily="34" charset="-120"/>
              </a:rPr>
              <a:t>--</a:t>
            </a:r>
            <a:r>
              <a:rPr kumimoji="0" lang="zh-TW" altLang="zh-TW" sz="1400" dirty="0" smtClean="0">
                <a:solidFill>
                  <a:srgbClr val="9BBB59">
                    <a:lumMod val="50000"/>
                  </a:srgbClr>
                </a:solidFill>
                <a:latin typeface="微軟正黑體" panose="020B0604030504040204" pitchFamily="34" charset="-120"/>
                <a:ea typeface="微軟正黑體" panose="020B0604030504040204" pitchFamily="34" charset="-120"/>
              </a:rPr>
              <a:t>目前</a:t>
            </a:r>
            <a:r>
              <a:rPr kumimoji="0" lang="zh-TW" altLang="en-US" sz="1400" dirty="0" smtClean="0">
                <a:solidFill>
                  <a:srgbClr val="9BBB59">
                    <a:lumMod val="50000"/>
                  </a:srgbClr>
                </a:solidFill>
                <a:latin typeface="微軟正黑體" panose="020B0604030504040204" pitchFamily="34" charset="-120"/>
                <a:ea typeface="微軟正黑體" panose="020B0604030504040204" pitchFamily="34" charset="-120"/>
              </a:rPr>
              <a:t>已在社區提供相關長期照顧服務之單位，除</a:t>
            </a:r>
            <a:r>
              <a:rPr kumimoji="0" lang="zh-TW" altLang="zh-TW" sz="1400" dirty="0" smtClean="0">
                <a:solidFill>
                  <a:srgbClr val="9BBB59">
                    <a:lumMod val="50000"/>
                  </a:srgbClr>
                </a:solidFill>
                <a:latin typeface="微軟正黑體" panose="020B0604030504040204" pitchFamily="34" charset="-120"/>
                <a:ea typeface="微軟正黑體" panose="020B0604030504040204" pitchFamily="34" charset="-120"/>
              </a:rPr>
              <a:t>提供既有服務外，且擴充功能</a:t>
            </a:r>
            <a:r>
              <a:rPr kumimoji="0" lang="zh-TW" altLang="en-US" sz="1400" dirty="0" smtClean="0">
                <a:solidFill>
                  <a:srgbClr val="9BBB59">
                    <a:lumMod val="50000"/>
                  </a:srgbClr>
                </a:solidFill>
                <a:latin typeface="微軟正黑體" panose="020B0604030504040204" pitchFamily="34" charset="-120"/>
                <a:ea typeface="微軟正黑體" panose="020B0604030504040204" pitchFamily="34" charset="-120"/>
              </a:rPr>
              <a:t>辦理其他類型之社區式長照服務。</a:t>
            </a:r>
            <a:endParaRPr kumimoji="0" lang="en-US" altLang="zh-TW" sz="1400" dirty="0" smtClean="0">
              <a:solidFill>
                <a:srgbClr val="9BBB59">
                  <a:lumMod val="50000"/>
                </a:srgbClr>
              </a:solidFill>
              <a:latin typeface="微軟正黑體" panose="020B0604030504040204" pitchFamily="34" charset="-120"/>
              <a:ea typeface="微軟正黑體" panose="020B0604030504040204" pitchFamily="34" charset="-120"/>
            </a:endParaRPr>
          </a:p>
        </p:txBody>
      </p:sp>
      <p:sp>
        <p:nvSpPr>
          <p:cNvPr id="57" name="標題 2"/>
          <p:cNvSpPr txBox="1">
            <a:spLocks/>
          </p:cNvSpPr>
          <p:nvPr/>
        </p:nvSpPr>
        <p:spPr bwMode="auto">
          <a:xfrm>
            <a:off x="35496" y="243880"/>
            <a:ext cx="9108504" cy="8088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r>
              <a:rPr kumimoji="0" lang="zh-TW" altLang="en-US" sz="4000" dirty="0" smtClean="0">
                <a:latin typeface="微軟正黑體" panose="020B0604030504040204" pitchFamily="34" charset="-120"/>
                <a:ea typeface="微軟正黑體" panose="020B0604030504040204" pitchFamily="34" charset="-120"/>
              </a:rPr>
              <a:t>四、長照</a:t>
            </a:r>
            <a:r>
              <a:rPr kumimoji="0" lang="en-US" altLang="zh-TW" sz="4000" dirty="0" smtClean="0">
                <a:latin typeface="微軟正黑體" panose="020B0604030504040204" pitchFamily="34" charset="-120"/>
                <a:ea typeface="微軟正黑體" panose="020B0604030504040204" pitchFamily="34" charset="-120"/>
              </a:rPr>
              <a:t>2.0</a:t>
            </a:r>
            <a:r>
              <a:rPr kumimoji="0" lang="zh-TW" altLang="en-US" sz="4000" dirty="0" smtClean="0">
                <a:latin typeface="微軟正黑體" panose="020B0604030504040204" pitchFamily="34" charset="-120"/>
                <a:ea typeface="微軟正黑體" panose="020B0604030504040204" pitchFamily="34" charset="-120"/>
              </a:rPr>
              <a:t>服務體系建構</a:t>
            </a:r>
            <a:r>
              <a:rPr kumimoji="0" lang="en-US" altLang="zh-TW" sz="4000" dirty="0" smtClean="0">
                <a:latin typeface="微軟正黑體" panose="020B0604030504040204" pitchFamily="34" charset="-120"/>
                <a:ea typeface="微軟正黑體" panose="020B0604030504040204" pitchFamily="34" charset="-120"/>
              </a:rPr>
              <a:t>(2/2)</a:t>
            </a:r>
          </a:p>
          <a:p>
            <a:r>
              <a:rPr kumimoji="0" lang="en-US" altLang="zh-TW" sz="4000" dirty="0" smtClean="0">
                <a:latin typeface="微軟正黑體" panose="020B0604030504040204" pitchFamily="34" charset="-120"/>
                <a:ea typeface="微軟正黑體" panose="020B0604030504040204" pitchFamily="34" charset="-120"/>
              </a:rPr>
              <a:t>-</a:t>
            </a:r>
            <a:r>
              <a:rPr kumimoji="0" lang="zh-TW" altLang="en-US" sz="4000" dirty="0" smtClean="0">
                <a:latin typeface="微軟正黑體" panose="020B0604030504040204" pitchFamily="34" charset="-120"/>
                <a:ea typeface="微軟正黑體" panose="020B0604030504040204" pitchFamily="34" charset="-120"/>
              </a:rPr>
              <a:t>推動社區整體照顧模式</a:t>
            </a:r>
            <a:endParaRPr kumimoji="0" lang="zh-TW" altLang="en-US" sz="2800" b="0" dirty="0">
              <a:solidFill>
                <a:prstClr val="black"/>
              </a:solidFill>
            </a:endParaRPr>
          </a:p>
        </p:txBody>
      </p:sp>
      <p:grpSp>
        <p:nvGrpSpPr>
          <p:cNvPr id="8" name="群組 94"/>
          <p:cNvGrpSpPr/>
          <p:nvPr/>
        </p:nvGrpSpPr>
        <p:grpSpPr>
          <a:xfrm>
            <a:off x="3419872" y="1700808"/>
            <a:ext cx="2711806" cy="562832"/>
            <a:chOff x="4233695" y="1819841"/>
            <a:chExt cx="2281201" cy="537886"/>
          </a:xfrm>
        </p:grpSpPr>
        <p:cxnSp>
          <p:nvCxnSpPr>
            <p:cNvPr id="96" name="直線接點 95"/>
            <p:cNvCxnSpPr/>
            <p:nvPr/>
          </p:nvCxnSpPr>
          <p:spPr>
            <a:xfrm flipV="1">
              <a:off x="4233695" y="1819841"/>
              <a:ext cx="496440" cy="5378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a:off x="4717724" y="1820283"/>
              <a:ext cx="17971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5" name="直線接點 104"/>
          <p:cNvCxnSpPr>
            <a:stCxn id="46" idx="5"/>
          </p:cNvCxnSpPr>
          <p:nvPr/>
        </p:nvCxnSpPr>
        <p:spPr>
          <a:xfrm flipV="1">
            <a:off x="3152898" y="5301208"/>
            <a:ext cx="4803478" cy="176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572000" y="5411450"/>
            <a:ext cx="4572000" cy="1446550"/>
          </a:xfrm>
          <a:prstGeom prst="rect">
            <a:avLst/>
          </a:prstGeom>
        </p:spPr>
        <p:txBody>
          <a:bodyPr wrap="square">
            <a:spAutoFit/>
          </a:bodyPr>
          <a:lstStyle/>
          <a:p>
            <a:pPr marL="285737" indent="-285737" fontAlgn="auto">
              <a:spcBef>
                <a:spcPts val="0"/>
              </a:spcBef>
              <a:spcAft>
                <a:spcPts val="0"/>
              </a:spcAft>
              <a:buFont typeface="Wingdings" panose="05000000000000000000" pitchFamily="2" charset="2"/>
              <a:buChar char="n"/>
            </a:pP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提供具近便性的照顧服務及喘息服務</a:t>
            </a:r>
            <a:endParaRPr kumimoji="0" lang="en-US" altLang="zh-TW" sz="1400" dirty="0" smtClean="0">
              <a:solidFill>
                <a:srgbClr val="F79646">
                  <a:lumMod val="75000"/>
                </a:srgbClr>
              </a:solidFill>
              <a:latin typeface="微軟正黑體" panose="020B0604030504040204" pitchFamily="34" charset="-120"/>
              <a:ea typeface="微軟正黑體" panose="020B0604030504040204" pitchFamily="34" charset="-120"/>
            </a:endParaRPr>
          </a:p>
          <a:p>
            <a:pPr marL="285737" indent="-285737" fontAlgn="auto">
              <a:spcBef>
                <a:spcPts val="0"/>
              </a:spcBef>
              <a:spcAft>
                <a:spcPts val="0"/>
              </a:spcAft>
              <a:buFont typeface="Wingdings" panose="05000000000000000000" pitchFamily="2" charset="2"/>
              <a:buChar char="n"/>
            </a:pP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向前延伸強化社區初級預防功能</a:t>
            </a:r>
            <a:endParaRPr kumimoji="0" lang="en-US" altLang="zh-TW" sz="1400" dirty="0" smtClean="0">
              <a:solidFill>
                <a:srgbClr val="F79646">
                  <a:lumMod val="75000"/>
                </a:srgbClr>
              </a:solidFill>
              <a:latin typeface="微軟正黑體" panose="020B0604030504040204" pitchFamily="34" charset="-120"/>
              <a:ea typeface="微軟正黑體" panose="020B0604030504040204" pitchFamily="34" charset="-120"/>
            </a:endParaRPr>
          </a:p>
          <a:p>
            <a:pPr marL="285737" indent="-285737" fontAlgn="auto">
              <a:spcBef>
                <a:spcPts val="0"/>
              </a:spcBef>
              <a:spcAft>
                <a:spcPts val="0"/>
              </a:spcAft>
              <a:buFont typeface="微軟正黑體" pitchFamily="34" charset="-120"/>
              <a:buChar char="─"/>
            </a:pPr>
            <a:r>
              <a:rPr kumimoji="0" lang="zh-TW" altLang="zh-TW" sz="1400" dirty="0" smtClean="0">
                <a:solidFill>
                  <a:srgbClr val="F79646">
                    <a:lumMod val="75000"/>
                  </a:srgbClr>
                </a:solidFill>
                <a:latin typeface="微軟正黑體" panose="020B0604030504040204" pitchFamily="34" charset="-120"/>
                <a:ea typeface="微軟正黑體" panose="020B0604030504040204" pitchFamily="34" charset="-120"/>
              </a:rPr>
              <a:t>就近</a:t>
            </a:r>
            <a:r>
              <a:rPr kumimoji="0" lang="zh-TW" altLang="zh-TW" sz="1400" dirty="0">
                <a:solidFill>
                  <a:srgbClr val="F79646">
                    <a:lumMod val="75000"/>
                  </a:srgbClr>
                </a:solidFill>
                <a:latin typeface="微軟正黑體" panose="020B0604030504040204" pitchFamily="34" charset="-120"/>
                <a:ea typeface="微軟正黑體" panose="020B0604030504040204" pitchFamily="34" charset="-120"/>
              </a:rPr>
              <a:t>提供社會參與及社區活動之場</a:t>
            </a:r>
            <a:r>
              <a:rPr kumimoji="0" lang="zh-TW" altLang="zh-TW" sz="1400" dirty="0" smtClean="0">
                <a:solidFill>
                  <a:srgbClr val="F79646">
                    <a:lumMod val="75000"/>
                  </a:srgbClr>
                </a:solidFill>
                <a:latin typeface="微軟正黑體" panose="020B0604030504040204" pitchFamily="34" charset="-120"/>
                <a:ea typeface="微軟正黑體" panose="020B0604030504040204" pitchFamily="34" charset="-120"/>
              </a:rPr>
              <a:t>域</a:t>
            </a: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a:t>
            </a:r>
            <a:endParaRPr kumimoji="0" lang="zh-TW" altLang="zh-TW" sz="1400" dirty="0">
              <a:solidFill>
                <a:srgbClr val="F79646">
                  <a:lumMod val="75000"/>
                </a:srgbClr>
              </a:solidFill>
              <a:latin typeface="微軟正黑體" panose="020B0604030504040204" pitchFamily="34" charset="-120"/>
              <a:ea typeface="微軟正黑體" panose="020B0604030504040204" pitchFamily="34" charset="-120"/>
            </a:endParaRPr>
          </a:p>
          <a:p>
            <a:pPr marL="285737" indent="-285737" fontAlgn="auto">
              <a:spcBef>
                <a:spcPts val="0"/>
              </a:spcBef>
              <a:spcAft>
                <a:spcPts val="0"/>
              </a:spcAft>
              <a:buFont typeface="微軟正黑體" pitchFamily="34" charset="-120"/>
              <a:buChar char="─"/>
            </a:pP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提供短時數照顧服務或喘息服務</a:t>
            </a:r>
            <a:r>
              <a:rPr kumimoji="0" lang="en-US" altLang="zh-TW" sz="1400" dirty="0" smtClean="0">
                <a:solidFill>
                  <a:srgbClr val="F79646">
                    <a:lumMod val="75000"/>
                  </a:srgbClr>
                </a:solidFill>
                <a:latin typeface="微軟正黑體" panose="020B0604030504040204" pitchFamily="34" charset="-120"/>
                <a:ea typeface="微軟正黑體" panose="020B0604030504040204" pitchFamily="34" charset="-120"/>
              </a:rPr>
              <a:t>(</a:t>
            </a: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臨托服務</a:t>
            </a:r>
            <a:r>
              <a:rPr kumimoji="0" lang="en-US" altLang="zh-TW" sz="1400" dirty="0" smtClean="0">
                <a:solidFill>
                  <a:srgbClr val="F79646">
                    <a:lumMod val="75000"/>
                  </a:srgbClr>
                </a:solidFill>
                <a:latin typeface="微軟正黑體" panose="020B0604030504040204" pitchFamily="34" charset="-120"/>
                <a:ea typeface="微軟正黑體" panose="020B0604030504040204" pitchFamily="34" charset="-120"/>
              </a:rPr>
              <a:t>)</a:t>
            </a: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a:t>
            </a:r>
            <a:r>
              <a:rPr kumimoji="0" lang="zh-TW" altLang="zh-TW" sz="1400" dirty="0">
                <a:solidFill>
                  <a:srgbClr val="F79646">
                    <a:lumMod val="75000"/>
                  </a:srgbClr>
                </a:solidFill>
                <a:latin typeface="微軟正黑體" panose="020B0604030504040204" pitchFamily="34" charset="-120"/>
                <a:ea typeface="微軟正黑體" panose="020B0604030504040204" pitchFamily="34" charset="-120"/>
              </a:rPr>
              <a:t>營養餐飲</a:t>
            </a:r>
            <a:r>
              <a:rPr kumimoji="0" lang="zh-TW" altLang="en-US" sz="1400" dirty="0">
                <a:solidFill>
                  <a:srgbClr val="F79646">
                    <a:lumMod val="75000"/>
                  </a:srgbClr>
                </a:solidFill>
                <a:latin typeface="微軟正黑體" panose="020B0604030504040204" pitchFamily="34" charset="-120"/>
                <a:ea typeface="微軟正黑體" panose="020B0604030504040204" pitchFamily="34" charset="-120"/>
              </a:rPr>
              <a:t>服務</a:t>
            </a:r>
            <a:r>
              <a:rPr kumimoji="0" lang="en-US" altLang="zh-TW" sz="1400" dirty="0">
                <a:solidFill>
                  <a:srgbClr val="F79646">
                    <a:lumMod val="75000"/>
                  </a:srgbClr>
                </a:solidFill>
                <a:latin typeface="微軟正黑體" panose="020B0604030504040204" pitchFamily="34" charset="-120"/>
                <a:ea typeface="微軟正黑體" panose="020B0604030504040204" pitchFamily="34" charset="-120"/>
              </a:rPr>
              <a:t>(</a:t>
            </a:r>
            <a:r>
              <a:rPr kumimoji="0" lang="zh-TW" altLang="en-US" sz="1400" dirty="0">
                <a:solidFill>
                  <a:srgbClr val="F79646">
                    <a:lumMod val="75000"/>
                  </a:srgbClr>
                </a:solidFill>
                <a:latin typeface="微軟正黑體" panose="020B0604030504040204" pitchFamily="34" charset="-120"/>
                <a:ea typeface="微軟正黑體" panose="020B0604030504040204" pitchFamily="34" charset="-120"/>
              </a:rPr>
              <a:t>共餐或送餐</a:t>
            </a:r>
            <a:r>
              <a:rPr kumimoji="0" lang="en-US" altLang="zh-TW" sz="1400" dirty="0" smtClean="0">
                <a:solidFill>
                  <a:srgbClr val="F79646">
                    <a:lumMod val="75000"/>
                  </a:srgbClr>
                </a:solidFill>
                <a:latin typeface="微軟正黑體" panose="020B0604030504040204" pitchFamily="34" charset="-120"/>
                <a:ea typeface="微軟正黑體" panose="020B0604030504040204" pitchFamily="34" charset="-120"/>
              </a:rPr>
              <a:t>)</a:t>
            </a: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a:t>
            </a:r>
            <a:r>
              <a:rPr kumimoji="0" lang="zh-TW" altLang="en-US" sz="1400" dirty="0">
                <a:solidFill>
                  <a:srgbClr val="F79646">
                    <a:lumMod val="75000"/>
                  </a:srgbClr>
                </a:solidFill>
                <a:latin typeface="微軟正黑體" panose="020B0604030504040204" pitchFamily="34" charset="-120"/>
                <a:ea typeface="微軟正黑體" panose="020B0604030504040204" pitchFamily="34" charset="-120"/>
              </a:rPr>
              <a:t>預防失能或延緩失能惡化</a:t>
            </a:r>
            <a:r>
              <a:rPr kumimoji="0" lang="zh-TW" altLang="en-US" sz="1400" dirty="0" smtClean="0">
                <a:solidFill>
                  <a:srgbClr val="F79646">
                    <a:lumMod val="75000"/>
                  </a:srgbClr>
                </a:solidFill>
                <a:latin typeface="微軟正黑體" panose="020B0604030504040204" pitchFamily="34" charset="-120"/>
                <a:ea typeface="微軟正黑體" panose="020B0604030504040204" pitchFamily="34" charset="-120"/>
              </a:rPr>
              <a:t>服務。</a:t>
            </a:r>
            <a:endParaRPr kumimoji="0" lang="en-US" altLang="zh-TW" sz="1400" dirty="0">
              <a:solidFill>
                <a:srgbClr val="F79646">
                  <a:lumMod val="75000"/>
                </a:srgbClr>
              </a:solidFill>
              <a:latin typeface="微軟正黑體" panose="020B0604030504040204" pitchFamily="34" charset="-120"/>
              <a:ea typeface="微軟正黑體" panose="020B0604030504040204" pitchFamily="34" charset="-120"/>
            </a:endParaRPr>
          </a:p>
          <a:p>
            <a:pPr marL="285737" indent="-285737" fontAlgn="auto">
              <a:spcBef>
                <a:spcPts val="0"/>
              </a:spcBef>
              <a:spcAft>
                <a:spcPts val="0"/>
              </a:spcAft>
              <a:buFont typeface="Wingdings" panose="05000000000000000000" pitchFamily="2" charset="2"/>
              <a:buChar char="n"/>
            </a:pPr>
            <a:endParaRPr kumimoji="0" lang="zh-TW" altLang="zh-TW" dirty="0">
              <a:solidFill>
                <a:srgbClr val="9BBB59">
                  <a:lumMod val="75000"/>
                </a:srgbClr>
              </a:solidFill>
              <a:latin typeface="微軟正黑體" panose="020B0604030504040204" pitchFamily="34" charset="-120"/>
              <a:ea typeface="微軟正黑體" panose="020B0604030504040204" pitchFamily="34" charset="-120"/>
            </a:endParaRPr>
          </a:p>
        </p:txBody>
      </p:sp>
      <p:grpSp>
        <p:nvGrpSpPr>
          <p:cNvPr id="9" name="群組 7"/>
          <p:cNvGrpSpPr/>
          <p:nvPr/>
        </p:nvGrpSpPr>
        <p:grpSpPr>
          <a:xfrm>
            <a:off x="96404" y="1844824"/>
            <a:ext cx="4169572" cy="4453463"/>
            <a:chOff x="1027842" y="2011447"/>
            <a:chExt cx="4169572" cy="4453463"/>
          </a:xfrm>
        </p:grpSpPr>
        <p:sp>
          <p:nvSpPr>
            <p:cNvPr id="40" name="橢圓 39"/>
            <p:cNvSpPr/>
            <p:nvPr/>
          </p:nvSpPr>
          <p:spPr>
            <a:xfrm>
              <a:off x="3847254" y="5683855"/>
              <a:ext cx="738326" cy="750372"/>
            </a:xfrm>
            <a:prstGeom prst="ellipse">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kumimoji="0" lang="en-US" sz="2000" kern="100" dirty="0">
                  <a:solidFill>
                    <a:schemeClr val="accent3">
                      <a:lumMod val="50000"/>
                    </a:schemeClr>
                  </a:solidFill>
                  <a:latin typeface="Calibri"/>
                  <a:ea typeface="新細明體"/>
                  <a:cs typeface="Times New Roman"/>
                </a:rPr>
                <a:t>B</a:t>
              </a:r>
              <a:endParaRPr kumimoji="0" lang="zh-TW" altLang="en-US" sz="2000" kern="100" dirty="0">
                <a:solidFill>
                  <a:schemeClr val="accent3">
                    <a:lumMod val="50000"/>
                  </a:schemeClr>
                </a:solidFill>
                <a:latin typeface="Calibri"/>
                <a:ea typeface="新細明體"/>
                <a:cs typeface="Times New Roman"/>
              </a:endParaRPr>
            </a:p>
          </p:txBody>
        </p:sp>
        <p:sp>
          <p:nvSpPr>
            <p:cNvPr id="42" name="橢圓 41"/>
            <p:cNvSpPr/>
            <p:nvPr/>
          </p:nvSpPr>
          <p:spPr>
            <a:xfrm>
              <a:off x="3631230" y="2155463"/>
              <a:ext cx="730845" cy="704782"/>
            </a:xfrm>
            <a:prstGeom prst="ellipse">
              <a:avLst/>
            </a:prstGeom>
            <a:solidFill>
              <a:srgbClr val="4BACC6"/>
            </a:solidFill>
            <a:ln w="25400" cap="flat" cmpd="sng" algn="ctr">
              <a:solidFill>
                <a:srgbClr val="4BACC6">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kumimoji="0" lang="en-US" sz="3600" kern="100" dirty="0">
                  <a:solidFill>
                    <a:schemeClr val="tx2">
                      <a:lumMod val="50000"/>
                    </a:schemeClr>
                  </a:solidFill>
                  <a:latin typeface="Calibri"/>
                  <a:ea typeface="新細明體"/>
                  <a:cs typeface="Times New Roman"/>
                </a:rPr>
                <a:t>A</a:t>
              </a:r>
              <a:endParaRPr kumimoji="0" lang="zh-TW" altLang="en-US" sz="2000" kern="100" dirty="0">
                <a:solidFill>
                  <a:schemeClr val="tx2">
                    <a:lumMod val="50000"/>
                  </a:schemeClr>
                </a:solidFill>
                <a:latin typeface="Calibri"/>
                <a:ea typeface="新細明體"/>
                <a:cs typeface="Times New Roman"/>
              </a:endParaRPr>
            </a:p>
          </p:txBody>
        </p:sp>
        <p:sp>
          <p:nvSpPr>
            <p:cNvPr id="43" name="橢圓 42"/>
            <p:cNvSpPr/>
            <p:nvPr/>
          </p:nvSpPr>
          <p:spPr>
            <a:xfrm>
              <a:off x="3631230" y="3019559"/>
              <a:ext cx="699572" cy="695556"/>
            </a:xfrm>
            <a:prstGeom prst="ellipse">
              <a:avLst/>
            </a:prstGeom>
            <a:solidFill>
              <a:srgbClr val="F79646"/>
            </a:solidFill>
            <a:ln w="25400" cap="flat" cmpd="sng" algn="ctr">
              <a:solidFill>
                <a:srgbClr val="F79646">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kumimoji="0" lang="en-US" sz="2000" kern="100" dirty="0">
                  <a:solidFill>
                    <a:schemeClr val="accent6">
                      <a:lumMod val="50000"/>
                    </a:schemeClr>
                  </a:solidFill>
                  <a:latin typeface="Calibri"/>
                  <a:ea typeface="新細明體"/>
                  <a:cs typeface="Times New Roman"/>
                </a:rPr>
                <a:t>C</a:t>
              </a:r>
              <a:endParaRPr kumimoji="0" lang="zh-TW" altLang="en-US" sz="2000" kern="100" dirty="0">
                <a:solidFill>
                  <a:schemeClr val="accent6">
                    <a:lumMod val="50000"/>
                  </a:schemeClr>
                </a:solidFill>
                <a:latin typeface="Calibri"/>
                <a:ea typeface="新細明體"/>
                <a:cs typeface="Times New Roman"/>
              </a:endParaRPr>
            </a:p>
          </p:txBody>
        </p:sp>
        <p:pic>
          <p:nvPicPr>
            <p:cNvPr id="44" name="圖片 1" descr="https://d30y9cdsu7xlg0.cloudfront.net/png/29449-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158" y="3595623"/>
              <a:ext cx="837385" cy="83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橢圓 2"/>
            <p:cNvSpPr/>
            <p:nvPr/>
          </p:nvSpPr>
          <p:spPr>
            <a:xfrm>
              <a:off x="2564951" y="3552954"/>
              <a:ext cx="1545554" cy="1453020"/>
            </a:xfrm>
            <a:prstGeom prst="ellipse">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kumimoji="0" lang="zh-TW" altLang="en-US" dirty="0" smtClean="0">
                <a:solidFill>
                  <a:prstClr val="black"/>
                </a:solidFill>
                <a:latin typeface="Times New Roman" panose="02020603050405020304" pitchFamily="18" charset="0"/>
                <a:cs typeface="Times New Roman" panose="02020603050405020304" pitchFamily="18" charset="0"/>
              </a:endParaRPr>
            </a:p>
          </p:txBody>
        </p:sp>
        <p:sp>
          <p:nvSpPr>
            <p:cNvPr id="4" name="橢圓 3"/>
            <p:cNvSpPr/>
            <p:nvPr/>
          </p:nvSpPr>
          <p:spPr>
            <a:xfrm>
              <a:off x="1871589" y="2809813"/>
              <a:ext cx="2959701" cy="2844538"/>
            </a:xfrm>
            <a:prstGeom prst="ellipse">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kumimoji="0" lang="zh-TW" altLang="en-US" dirty="0" smtClean="0">
                <a:solidFill>
                  <a:prstClr val="black"/>
                </a:solidFill>
                <a:latin typeface="Times New Roman" panose="02020603050405020304" pitchFamily="18" charset="0"/>
                <a:cs typeface="Times New Roman" panose="02020603050405020304" pitchFamily="18" charset="0"/>
              </a:endParaRPr>
            </a:p>
          </p:txBody>
        </p:sp>
        <p:sp>
          <p:nvSpPr>
            <p:cNvPr id="46" name="橢圓 45"/>
            <p:cNvSpPr/>
            <p:nvPr/>
          </p:nvSpPr>
          <p:spPr>
            <a:xfrm>
              <a:off x="3487214" y="4891767"/>
              <a:ext cx="699572" cy="695556"/>
            </a:xfrm>
            <a:prstGeom prst="ellipse">
              <a:avLst/>
            </a:prstGeom>
            <a:solidFill>
              <a:srgbClr val="F79646"/>
            </a:solidFill>
            <a:ln w="25400" cap="flat" cmpd="sng" algn="ctr">
              <a:solidFill>
                <a:srgbClr val="F79646">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kumimoji="0" lang="en-US" sz="2000" kern="100" dirty="0">
                  <a:solidFill>
                    <a:schemeClr val="accent6">
                      <a:lumMod val="50000"/>
                    </a:schemeClr>
                  </a:solidFill>
                  <a:latin typeface="Calibri"/>
                  <a:ea typeface="新細明體"/>
                  <a:cs typeface="Times New Roman"/>
                </a:rPr>
                <a:t>C</a:t>
              </a:r>
              <a:endParaRPr kumimoji="0" lang="zh-TW" altLang="en-US" sz="2000" kern="100" dirty="0">
                <a:solidFill>
                  <a:schemeClr val="accent6">
                    <a:lumMod val="50000"/>
                  </a:schemeClr>
                </a:solidFill>
                <a:latin typeface="Calibri"/>
                <a:ea typeface="新細明體"/>
                <a:cs typeface="Times New Roman"/>
              </a:endParaRPr>
            </a:p>
          </p:txBody>
        </p:sp>
        <p:sp>
          <p:nvSpPr>
            <p:cNvPr id="50" name="文字方塊 31"/>
            <p:cNvSpPr txBox="1">
              <a:spLocks noChangeArrowheads="1"/>
            </p:cNvSpPr>
            <p:nvPr/>
          </p:nvSpPr>
          <p:spPr bwMode="auto">
            <a:xfrm>
              <a:off x="1759022" y="5755863"/>
              <a:ext cx="14807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prstClr val="black"/>
                  </a:solidFill>
                  <a:latin typeface="微軟正黑體" panose="020B0604030504040204" pitchFamily="34" charset="-120"/>
                  <a:ea typeface="微軟正黑體" panose="020B0604030504040204" pitchFamily="34" charset="-120"/>
                </a:rPr>
                <a:t>交通接送</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54" name="文字方塊 31"/>
            <p:cNvSpPr txBox="1">
              <a:spLocks noChangeArrowheads="1"/>
            </p:cNvSpPr>
            <p:nvPr/>
          </p:nvSpPr>
          <p:spPr bwMode="auto">
            <a:xfrm>
              <a:off x="2047054" y="4603735"/>
              <a:ext cx="820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prstClr val="black"/>
                  </a:solidFill>
                  <a:latin typeface="微軟正黑體" panose="020B0604030504040204" pitchFamily="34" charset="-120"/>
                  <a:ea typeface="微軟正黑體" panose="020B0604030504040204" pitchFamily="34" charset="-120"/>
                </a:rPr>
                <a:t>托</a:t>
              </a:r>
              <a:r>
                <a:rPr lang="zh-TW" altLang="en-US" sz="1200" b="1" dirty="0">
                  <a:solidFill>
                    <a:prstClr val="black"/>
                  </a:solidFill>
                  <a:latin typeface="微軟正黑體" panose="020B0604030504040204" pitchFamily="34" charset="-120"/>
                  <a:ea typeface="微軟正黑體" panose="020B0604030504040204" pitchFamily="34" charset="-120"/>
                </a:rPr>
                <a:t>顧</a:t>
              </a:r>
              <a:r>
                <a:rPr lang="zh-TW" altLang="en-US" sz="1200" b="1" dirty="0" smtClean="0">
                  <a:solidFill>
                    <a:prstClr val="black"/>
                  </a:solidFill>
                  <a:latin typeface="微軟正黑體" panose="020B0604030504040204" pitchFamily="34" charset="-120"/>
                  <a:ea typeface="微軟正黑體" panose="020B0604030504040204" pitchFamily="34" charset="-120"/>
                </a:rPr>
                <a:t>家庭</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56" name="文字方塊 31"/>
            <p:cNvSpPr txBox="1">
              <a:spLocks noChangeArrowheads="1"/>
            </p:cNvSpPr>
            <p:nvPr/>
          </p:nvSpPr>
          <p:spPr bwMode="auto">
            <a:xfrm>
              <a:off x="1903038" y="3595623"/>
              <a:ext cx="1335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prstClr val="black"/>
                  </a:solidFill>
                  <a:latin typeface="微軟正黑體" panose="020B0604030504040204" pitchFamily="34" charset="-120"/>
                  <a:ea typeface="微軟正黑體" panose="020B0604030504040204" pitchFamily="34" charset="-120"/>
                </a:rPr>
                <a:t>營養餐飲</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64" name="橢圓 63"/>
            <p:cNvSpPr/>
            <p:nvPr/>
          </p:nvSpPr>
          <p:spPr>
            <a:xfrm>
              <a:off x="4495326" y="2803535"/>
              <a:ext cx="702088" cy="702791"/>
            </a:xfrm>
            <a:prstGeom prst="ellipse">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r>
                <a:rPr kumimoji="0" lang="en-US" sz="2000" kern="100" dirty="0">
                  <a:solidFill>
                    <a:schemeClr val="accent3">
                      <a:lumMod val="50000"/>
                    </a:schemeClr>
                  </a:solidFill>
                  <a:latin typeface="Calibri"/>
                  <a:ea typeface="新細明體"/>
                  <a:cs typeface="Times New Roman"/>
                </a:rPr>
                <a:t>B</a:t>
              </a:r>
              <a:endParaRPr kumimoji="0" lang="zh-TW" altLang="en-US" sz="2000" kern="100" dirty="0">
                <a:solidFill>
                  <a:schemeClr val="accent3">
                    <a:lumMod val="50000"/>
                  </a:schemeClr>
                </a:solidFill>
                <a:latin typeface="Calibri"/>
                <a:ea typeface="新細明體"/>
                <a:cs typeface="Times New Roman"/>
              </a:endParaRPr>
            </a:p>
          </p:txBody>
        </p:sp>
        <p:pic>
          <p:nvPicPr>
            <p:cNvPr id="65" name="圖片 64"/>
            <p:cNvPicPr>
              <a:picLocks noChangeAspect="1"/>
            </p:cNvPicPr>
            <p:nvPr/>
          </p:nvPicPr>
          <p:blipFill rotWithShape="1">
            <a:blip r:embed="rId4" cstate="print">
              <a:duotone>
                <a:prstClr val="black"/>
                <a:schemeClr val="accent3">
                  <a:tint val="45000"/>
                  <a:satMod val="400000"/>
                </a:schemeClr>
              </a:duotone>
              <a:extLst/>
            </a:blip>
            <a:srcRect b="39396"/>
            <a:stretch/>
          </p:blipFill>
          <p:spPr bwMode="auto">
            <a:xfrm>
              <a:off x="2623118" y="4891767"/>
              <a:ext cx="492813" cy="378783"/>
            </a:xfrm>
            <a:prstGeom prst="rect">
              <a:avLst/>
            </a:prstGeom>
          </p:spPr>
        </p:pic>
        <p:sp>
          <p:nvSpPr>
            <p:cNvPr id="69" name="文字方塊 31"/>
            <p:cNvSpPr txBox="1">
              <a:spLocks noChangeArrowheads="1"/>
            </p:cNvSpPr>
            <p:nvPr/>
          </p:nvSpPr>
          <p:spPr bwMode="auto">
            <a:xfrm>
              <a:off x="2407094" y="5251807"/>
              <a:ext cx="2586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prstClr val="black"/>
                  </a:solidFill>
                  <a:latin typeface="微軟正黑體" panose="020B0604030504040204" pitchFamily="34" charset="-120"/>
                  <a:ea typeface="微軟正黑體" panose="020B0604030504040204" pitchFamily="34" charset="-120"/>
                </a:rPr>
                <a:t>居家護理所</a:t>
              </a:r>
              <a:endParaRPr lang="en-US" altLang="zh-TW" sz="1200" b="1" dirty="0" smtClean="0">
                <a:solidFill>
                  <a:prstClr val="black"/>
                </a:solidFill>
                <a:latin typeface="微軟正黑體" panose="020B0604030504040204" pitchFamily="34" charset="-120"/>
                <a:ea typeface="微軟正黑體" panose="020B0604030504040204" pitchFamily="34" charset="-120"/>
              </a:endParaRPr>
            </a:p>
          </p:txBody>
        </p:sp>
        <p:pic>
          <p:nvPicPr>
            <p:cNvPr id="70" name="圖片 69"/>
            <p:cNvPicPr>
              <a:picLocks noChangeAspect="1"/>
            </p:cNvPicPr>
            <p:nvPr/>
          </p:nvPicPr>
          <p:blipFill rotWithShape="1">
            <a:blip r:embed="rId5" cstate="print">
              <a:extLst>
                <a:ext uri="{28A0092B-C50C-407E-A947-70E740481C1C}">
                  <a14:useLocalDpi xmlns:a14="http://schemas.microsoft.com/office/drawing/2010/main" val="0"/>
                </a:ext>
              </a:extLst>
            </a:blip>
            <a:srcRect b="22071"/>
            <a:stretch/>
          </p:blipFill>
          <p:spPr>
            <a:xfrm>
              <a:off x="1460746" y="4429068"/>
              <a:ext cx="585774" cy="450351"/>
            </a:xfrm>
            <a:prstGeom prst="rect">
              <a:avLst/>
            </a:prstGeom>
            <a:scene3d>
              <a:camera prst="orthographicFront">
                <a:rot lat="0" lon="600000" rev="0"/>
              </a:camera>
              <a:lightRig rig="threePt" dir="t"/>
            </a:scene3d>
          </p:spPr>
        </p:pic>
        <p:sp>
          <p:nvSpPr>
            <p:cNvPr id="71" name="文字方塊 31"/>
            <p:cNvSpPr txBox="1">
              <a:spLocks noChangeArrowheads="1"/>
            </p:cNvSpPr>
            <p:nvPr/>
          </p:nvSpPr>
          <p:spPr bwMode="auto">
            <a:xfrm>
              <a:off x="1027842" y="4882495"/>
              <a:ext cx="1303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prstClr val="black"/>
                  </a:solidFill>
                  <a:latin typeface="微軟正黑體" panose="020B0604030504040204" pitchFamily="34" charset="-120"/>
                  <a:ea typeface="微軟正黑體" panose="020B0604030504040204" pitchFamily="34" charset="-120"/>
                </a:rPr>
                <a:t>輔具資</a:t>
              </a:r>
              <a:r>
                <a:rPr lang="zh-TW" altLang="en-US" sz="1200" b="1" dirty="0">
                  <a:solidFill>
                    <a:prstClr val="black"/>
                  </a:solidFill>
                  <a:latin typeface="微軟正黑體" panose="020B0604030504040204" pitchFamily="34" charset="-120"/>
                  <a:ea typeface="微軟正黑體" panose="020B0604030504040204" pitchFamily="34" charset="-120"/>
                </a:rPr>
                <a:t>源</a:t>
              </a:r>
              <a:r>
                <a:rPr lang="zh-TW" altLang="en-US" sz="1200" b="1" dirty="0" smtClean="0">
                  <a:solidFill>
                    <a:prstClr val="black"/>
                  </a:solidFill>
                  <a:latin typeface="微軟正黑體" panose="020B0604030504040204" pitchFamily="34" charset="-120"/>
                  <a:ea typeface="微軟正黑體" panose="020B0604030504040204" pitchFamily="34" charset="-120"/>
                </a:rPr>
                <a:t>中心</a:t>
              </a:r>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pic>
          <p:nvPicPr>
            <p:cNvPr id="72" name="圖片 71" descr="Exercise Icon"/>
            <p:cNvPicPr/>
            <p:nvPr/>
          </p:nvPicPr>
          <p:blipFill>
            <a:blip r:embed="rId6" cstate="print"/>
            <a:srcRect/>
            <a:stretch>
              <a:fillRect/>
            </a:stretch>
          </p:blipFill>
          <p:spPr bwMode="auto">
            <a:xfrm>
              <a:off x="2623118" y="5539839"/>
              <a:ext cx="609398" cy="691853"/>
            </a:xfrm>
            <a:prstGeom prst="rect">
              <a:avLst/>
            </a:prstGeom>
            <a:noFill/>
            <a:ln w="9525">
              <a:noFill/>
              <a:miter lim="800000"/>
              <a:headEnd/>
              <a:tailEnd/>
            </a:ln>
          </p:spPr>
        </p:pic>
        <p:sp>
          <p:nvSpPr>
            <p:cNvPr id="73" name="文字方塊 31"/>
            <p:cNvSpPr txBox="1">
              <a:spLocks noChangeArrowheads="1"/>
            </p:cNvSpPr>
            <p:nvPr/>
          </p:nvSpPr>
          <p:spPr bwMode="auto">
            <a:xfrm>
              <a:off x="2335086" y="6187911"/>
              <a:ext cx="25202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prstClr val="black"/>
                  </a:solidFill>
                  <a:latin typeface="微軟正黑體" panose="020B0604030504040204" pitchFamily="34" charset="-120"/>
                  <a:ea typeface="微軟正黑體" panose="020B0604030504040204" pitchFamily="34" charset="-120"/>
                </a:rPr>
                <a:t>居家及社區復健</a:t>
              </a:r>
              <a:endParaRPr lang="en-US" altLang="zh-TW" sz="1200" b="1" dirty="0" smtClean="0">
                <a:solidFill>
                  <a:prstClr val="black"/>
                </a:solidFill>
                <a:latin typeface="微軟正黑體" panose="020B0604030504040204" pitchFamily="34" charset="-120"/>
                <a:ea typeface="微軟正黑體" panose="020B0604030504040204" pitchFamily="34" charset="-120"/>
              </a:endParaRPr>
            </a:p>
          </p:txBody>
        </p:sp>
        <p:pic>
          <p:nvPicPr>
            <p:cNvPr id="74" name="圖片 73"/>
            <p:cNvPicPr>
              <a:picLocks noChangeAspect="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581028" y="3667260"/>
              <a:ext cx="321946" cy="388419"/>
            </a:xfrm>
            <a:prstGeom prst="rect">
              <a:avLst/>
            </a:prstGeom>
          </p:spPr>
        </p:pic>
        <p:pic>
          <p:nvPicPr>
            <p:cNvPr id="75" name="圖片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26974" y="3523615"/>
              <a:ext cx="360231" cy="434609"/>
            </a:xfrm>
            <a:prstGeom prst="rect">
              <a:avLst/>
            </a:prstGeom>
          </p:spPr>
        </p:pic>
        <p:sp>
          <p:nvSpPr>
            <p:cNvPr id="76" name="文字方塊 31"/>
            <p:cNvSpPr txBox="1">
              <a:spLocks noChangeArrowheads="1"/>
            </p:cNvSpPr>
            <p:nvPr/>
          </p:nvSpPr>
          <p:spPr bwMode="auto">
            <a:xfrm>
              <a:off x="1110950" y="3955663"/>
              <a:ext cx="2586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prstClr val="black"/>
                  </a:solidFill>
                  <a:latin typeface="微軟正黑體" panose="020B0604030504040204" pitchFamily="34" charset="-120"/>
                  <a:ea typeface="微軟正黑體" panose="020B0604030504040204" pitchFamily="34" charset="-120"/>
                </a:rPr>
                <a:t>喘息服務單位</a:t>
              </a:r>
              <a:endParaRPr lang="en-US" altLang="zh-TW" sz="1200" b="1" dirty="0" smtClean="0">
                <a:solidFill>
                  <a:prstClr val="black"/>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7014" y="2011447"/>
              <a:ext cx="680299" cy="680299"/>
            </a:xfrm>
            <a:prstGeom prst="rect">
              <a:avLst/>
            </a:prstGeom>
          </p:spPr>
        </p:pic>
        <p:sp>
          <p:nvSpPr>
            <p:cNvPr id="58" name="文字方塊 31"/>
            <p:cNvSpPr txBox="1">
              <a:spLocks noChangeArrowheads="1"/>
            </p:cNvSpPr>
            <p:nvPr/>
          </p:nvSpPr>
          <p:spPr bwMode="auto">
            <a:xfrm>
              <a:off x="1470990" y="2731527"/>
              <a:ext cx="2586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標楷體" panose="03000509000000000000" pitchFamily="65"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auto">
                <a:spcBef>
                  <a:spcPct val="0"/>
                </a:spcBef>
                <a:spcAft>
                  <a:spcPts val="0"/>
                </a:spcAft>
                <a:buFontTx/>
                <a:buNone/>
              </a:pPr>
              <a:r>
                <a:rPr lang="zh-TW" altLang="en-US" sz="1200" b="1" dirty="0" smtClean="0">
                  <a:solidFill>
                    <a:srgbClr val="0070C0"/>
                  </a:solidFill>
                  <a:latin typeface="微軟正黑體" panose="020B0604030504040204" pitchFamily="34" charset="-120"/>
                  <a:ea typeface="微軟正黑體" panose="020B0604030504040204" pitchFamily="34" charset="-120"/>
                </a:rPr>
                <a:t>照顧管理中心</a:t>
              </a:r>
              <a:endParaRPr lang="en-US" altLang="zh-TW" sz="1200" b="1" dirty="0" smtClean="0">
                <a:solidFill>
                  <a:srgbClr val="0070C0"/>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7054" y="4099679"/>
              <a:ext cx="577687" cy="577687"/>
            </a:xfrm>
            <a:prstGeom prst="rect">
              <a:avLst/>
            </a:prstGeom>
          </p:spPr>
        </p:pic>
      </p:grpSp>
      <p:pic>
        <p:nvPicPr>
          <p:cNvPr id="51" name="圖片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7624" y="2996952"/>
            <a:ext cx="375891" cy="407834"/>
          </a:xfrm>
          <a:prstGeom prst="rect">
            <a:avLst/>
          </a:prstGeom>
        </p:spPr>
      </p:pic>
      <p:pic>
        <p:nvPicPr>
          <p:cNvPr id="52" name="圖片 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15616" y="5157192"/>
            <a:ext cx="383910" cy="39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矩形 60"/>
          <p:cNvSpPr/>
          <p:nvPr/>
        </p:nvSpPr>
        <p:spPr>
          <a:xfrm>
            <a:off x="0" y="6519446"/>
            <a:ext cx="4716016" cy="338554"/>
          </a:xfrm>
          <a:prstGeom prst="rect">
            <a:avLst/>
          </a:prstGeom>
        </p:spPr>
        <p:txBody>
          <a:bodyPr wrap="square">
            <a:spAutoFit/>
          </a:bodyPr>
          <a:lstStyle/>
          <a:p>
            <a:pPr marL="179388" indent="-179388" fontAlgn="auto">
              <a:spcBef>
                <a:spcPts val="0"/>
              </a:spcBef>
              <a:spcAft>
                <a:spcPts val="0"/>
              </a:spcAft>
              <a:buFont typeface="Wingdings" panose="05000000000000000000" pitchFamily="2" charset="2"/>
              <a:buChar char="n"/>
              <a:tabLst>
                <a:tab pos="88900" algn="l"/>
              </a:tabLst>
            </a:pPr>
            <a:r>
              <a:rPr kumimoji="0" lang="zh-TW" altLang="en-US" sz="1600" dirty="0" smtClean="0">
                <a:solidFill>
                  <a:srgbClr val="FF0000"/>
                </a:solidFill>
                <a:latin typeface="微軟正黑體" panose="020B0604030504040204" pitchFamily="34" charset="-120"/>
                <a:ea typeface="微軟正黑體" panose="020B0604030504040204" pitchFamily="34" charset="-120"/>
              </a:rPr>
              <a:t>社區中現行長照服務單位持續提供長照服務</a:t>
            </a:r>
            <a:endParaRPr kumimoji="0" lang="en-US" altLang="zh-TW" sz="1600" dirty="0" smtClean="0">
              <a:solidFill>
                <a:srgbClr val="9BBB59">
                  <a:lumMod val="50000"/>
                </a:srgbClr>
              </a:solidFill>
              <a:latin typeface="微軟正黑體" panose="020B0604030504040204" pitchFamily="34" charset="-120"/>
              <a:ea typeface="微軟正黑體" panose="020B0604030504040204" pitchFamily="34" charset="-120"/>
            </a:endParaRPr>
          </a:p>
        </p:txBody>
      </p:sp>
      <p:cxnSp>
        <p:nvCxnSpPr>
          <p:cNvPr id="62" name="直線接點 61"/>
          <p:cNvCxnSpPr/>
          <p:nvPr/>
        </p:nvCxnSpPr>
        <p:spPr>
          <a:xfrm>
            <a:off x="4211960" y="3140968"/>
            <a:ext cx="936104" cy="7200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03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63116" y="269776"/>
            <a:ext cx="8229600" cy="1143000"/>
          </a:xfrm>
          <a:noFill/>
          <a:ln>
            <a:noFill/>
          </a:ln>
        </p:spPr>
        <p:txBody>
          <a:bodyPr lIns="91425" tIns="91425" rIns="91425" bIns="91425" anchor="ctr" anchorCtr="0"/>
          <a:lstStyle/>
          <a:p>
            <a:r>
              <a:rPr lang="zh-TW" altLang="en-US" sz="3100" b="0" dirty="0">
                <a:solidFill>
                  <a:prstClr val="black"/>
                </a:solidFill>
                <a:latin typeface="微軟正黑體" panose="020B0604030504040204" pitchFamily="34" charset="-120"/>
                <a:ea typeface="微軟正黑體" panose="020B0604030504040204" pitchFamily="34" charset="-120"/>
              </a:rPr>
              <a:t>照顧服務員人力之跨部會協力事項</a:t>
            </a:r>
          </a:p>
        </p:txBody>
      </p:sp>
      <p:sp>
        <p:nvSpPr>
          <p:cNvPr id="4" name="投影片編號版面配置區 3"/>
          <p:cNvSpPr>
            <a:spLocks noGrp="1"/>
          </p:cNvSpPr>
          <p:nvPr>
            <p:ph type="sldNum" sz="quarter" idx="12"/>
          </p:nvPr>
        </p:nvSpPr>
        <p:spPr/>
        <p:txBody>
          <a:bodyPr/>
          <a:lstStyle/>
          <a:p>
            <a:fld id="{00C37941-4B4F-40A6-9479-584E4C0A1DD4}" type="slidenum">
              <a:rPr lang="zh-TW" altLang="en-US" smtClean="0">
                <a:solidFill>
                  <a:prstClr val="black"/>
                </a:solidFill>
              </a:rPr>
              <a:pPr/>
              <a:t>19</a:t>
            </a:fld>
            <a:endParaRPr lang="zh-TW" altLang="en-US">
              <a:solidFill>
                <a:prstClr val="black"/>
              </a:solidFill>
            </a:endParaRPr>
          </a:p>
        </p:txBody>
      </p:sp>
      <p:grpSp>
        <p:nvGrpSpPr>
          <p:cNvPr id="34" name="群組 33"/>
          <p:cNvGrpSpPr/>
          <p:nvPr/>
        </p:nvGrpSpPr>
        <p:grpSpPr>
          <a:xfrm>
            <a:off x="251520" y="1116362"/>
            <a:ext cx="8463588" cy="5913038"/>
            <a:chOff x="166812" y="836389"/>
            <a:chExt cx="8463588" cy="5913038"/>
          </a:xfrm>
        </p:grpSpPr>
        <p:cxnSp>
          <p:nvCxnSpPr>
            <p:cNvPr id="14" name="Shape 250"/>
            <p:cNvCxnSpPr/>
            <p:nvPr/>
          </p:nvCxnSpPr>
          <p:spPr>
            <a:xfrm flipH="1">
              <a:off x="2656190" y="2937045"/>
              <a:ext cx="501963" cy="718449"/>
            </a:xfrm>
            <a:prstGeom prst="straightConnector1">
              <a:avLst/>
            </a:prstGeom>
            <a:noFill/>
            <a:ln w="28575" cap="flat" cmpd="sng">
              <a:solidFill>
                <a:srgbClr val="906255"/>
              </a:solidFill>
              <a:prstDash val="solid"/>
              <a:round/>
              <a:headEnd type="none" w="lg" len="lg"/>
              <a:tailEnd type="none" w="lg" len="lg"/>
            </a:ln>
          </p:spPr>
        </p:cxnSp>
        <p:grpSp>
          <p:nvGrpSpPr>
            <p:cNvPr id="19" name="群組 18"/>
            <p:cNvGrpSpPr/>
            <p:nvPr/>
          </p:nvGrpSpPr>
          <p:grpSpPr>
            <a:xfrm>
              <a:off x="207839" y="3329427"/>
              <a:ext cx="3420000" cy="3420000"/>
              <a:chOff x="926968" y="3608458"/>
              <a:chExt cx="3240000" cy="3240000"/>
            </a:xfrm>
          </p:grpSpPr>
          <p:sp>
            <p:nvSpPr>
              <p:cNvPr id="11" name="Shape 247"/>
              <p:cNvSpPr/>
              <p:nvPr/>
            </p:nvSpPr>
            <p:spPr>
              <a:xfrm rot="10800000">
                <a:off x="926968" y="3608458"/>
                <a:ext cx="3240000" cy="3240000"/>
              </a:xfrm>
              <a:prstGeom prst="ellipse">
                <a:avLst/>
              </a:prstGeom>
              <a:noFill/>
              <a:ln w="9525" cap="flat" cmpd="sng">
                <a:solidFill>
                  <a:srgbClr val="F0C75E"/>
                </a:solidFill>
                <a:prstDash val="dash"/>
                <a:round/>
                <a:headEnd type="none" w="med" len="med"/>
                <a:tailEnd type="none" w="med" len="med"/>
              </a:ln>
            </p:spPr>
            <p:txBody>
              <a:bodyPr lIns="91425" tIns="91425" rIns="91425" bIns="91425" anchor="ctr" anchorCtr="0">
                <a:noAutofit/>
              </a:bodyPr>
              <a:lstStyle/>
              <a:p>
                <a:pPr fontAlgn="auto">
                  <a:spcBef>
                    <a:spcPts val="0"/>
                  </a:spcBef>
                  <a:spcAft>
                    <a:spcPts val="0"/>
                  </a:spcAft>
                </a:pPr>
                <a:endParaRPr kumimoji="0">
                  <a:solidFill>
                    <a:prstClr val="black"/>
                  </a:solidFill>
                  <a:latin typeface="標楷體"/>
                  <a:ea typeface="標楷體"/>
                </a:endParaRPr>
              </a:p>
            </p:txBody>
          </p:sp>
          <p:sp>
            <p:nvSpPr>
              <p:cNvPr id="12" name="Shape 248"/>
              <p:cNvSpPr/>
              <p:nvPr/>
            </p:nvSpPr>
            <p:spPr>
              <a:xfrm>
                <a:off x="1159460" y="3824458"/>
                <a:ext cx="2808000" cy="2808000"/>
              </a:xfrm>
              <a:prstGeom prst="ellipse">
                <a:avLst/>
              </a:prstGeom>
              <a:noFill/>
              <a:ln w="76200" cap="flat" cmpd="sng">
                <a:solidFill>
                  <a:srgbClr val="906255"/>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kumimoji="0" lang="zh-TW" altLang="en-US" sz="8500" b="1" dirty="0" smtClean="0">
                    <a:solidFill>
                      <a:prstClr val="white">
                        <a:lumMod val="85000"/>
                      </a:prstClr>
                    </a:solidFill>
                    <a:latin typeface="Source Sans Pro"/>
                    <a:ea typeface="Source Sans Pro"/>
                    <a:cs typeface="Source Sans Pro"/>
                    <a:sym typeface="Source Sans Pro"/>
                  </a:rPr>
                  <a:t>用</a:t>
                </a:r>
                <a:endParaRPr kumimoji="0" lang="en-US" altLang="zh-TW" sz="8500" b="1" dirty="0" smtClean="0">
                  <a:solidFill>
                    <a:prstClr val="white">
                      <a:lumMod val="85000"/>
                    </a:prstClr>
                  </a:solidFill>
                  <a:latin typeface="Source Sans Pro"/>
                  <a:ea typeface="Source Sans Pro"/>
                  <a:cs typeface="Source Sans Pro"/>
                  <a:sym typeface="Source Sans Pro"/>
                </a:endParaRPr>
              </a:p>
              <a:p>
                <a:pPr algn="ctr" fontAlgn="auto">
                  <a:spcBef>
                    <a:spcPts val="0"/>
                  </a:spcBef>
                  <a:spcAft>
                    <a:spcPts val="0"/>
                  </a:spcAft>
                </a:pPr>
                <a:endParaRPr kumimoji="0" lang="en" sz="8500" b="1" dirty="0">
                  <a:solidFill>
                    <a:prstClr val="white">
                      <a:lumMod val="85000"/>
                    </a:prstClr>
                  </a:solidFill>
                  <a:latin typeface="Source Sans Pro"/>
                  <a:ea typeface="Source Sans Pro"/>
                  <a:cs typeface="Source Sans Pro"/>
                  <a:sym typeface="Source Sans Pro"/>
                </a:endParaRPr>
              </a:p>
            </p:txBody>
          </p:sp>
        </p:grpSp>
        <p:grpSp>
          <p:nvGrpSpPr>
            <p:cNvPr id="26" name="群組 25"/>
            <p:cNvGrpSpPr/>
            <p:nvPr/>
          </p:nvGrpSpPr>
          <p:grpSpPr>
            <a:xfrm>
              <a:off x="2844168" y="836389"/>
              <a:ext cx="5786232" cy="5633937"/>
              <a:chOff x="2642884" y="915528"/>
              <a:chExt cx="5786232" cy="5633937"/>
            </a:xfrm>
          </p:grpSpPr>
          <p:cxnSp>
            <p:nvCxnSpPr>
              <p:cNvPr id="13" name="Shape 249"/>
              <p:cNvCxnSpPr/>
              <p:nvPr/>
            </p:nvCxnSpPr>
            <p:spPr>
              <a:xfrm flipH="1" flipV="1">
                <a:off x="5649067" y="2872212"/>
                <a:ext cx="881889" cy="733152"/>
              </a:xfrm>
              <a:prstGeom prst="straightConnector1">
                <a:avLst/>
              </a:prstGeom>
              <a:noFill/>
              <a:ln w="9525" cap="flat" cmpd="sng">
                <a:solidFill>
                  <a:srgbClr val="906255"/>
                </a:solidFill>
                <a:prstDash val="solid"/>
                <a:round/>
                <a:headEnd type="none" w="lg" len="lg"/>
                <a:tailEnd type="none" w="lg" len="lg"/>
              </a:ln>
            </p:spPr>
          </p:cxnSp>
          <p:grpSp>
            <p:nvGrpSpPr>
              <p:cNvPr id="18" name="群組 17"/>
              <p:cNvGrpSpPr/>
              <p:nvPr/>
            </p:nvGrpSpPr>
            <p:grpSpPr>
              <a:xfrm>
                <a:off x="5189116" y="3309465"/>
                <a:ext cx="3240000" cy="3240000"/>
                <a:chOff x="5097198" y="2637872"/>
                <a:chExt cx="3240000" cy="3240000"/>
              </a:xfrm>
            </p:grpSpPr>
            <p:sp>
              <p:nvSpPr>
                <p:cNvPr id="7" name="Shape 242"/>
                <p:cNvSpPr/>
                <p:nvPr/>
              </p:nvSpPr>
              <p:spPr>
                <a:xfrm rot="10800000">
                  <a:off x="5097198" y="2637872"/>
                  <a:ext cx="3240000" cy="3240000"/>
                </a:xfrm>
                <a:prstGeom prst="ellipse">
                  <a:avLst/>
                </a:prstGeom>
                <a:noFill/>
                <a:ln w="9525" cap="flat" cmpd="sng">
                  <a:solidFill>
                    <a:srgbClr val="F0C75E"/>
                  </a:solidFill>
                  <a:prstDash val="dash"/>
                  <a:round/>
                  <a:headEnd type="none" w="med" len="med"/>
                  <a:tailEnd type="none" w="med" len="med"/>
                </a:ln>
              </p:spPr>
              <p:txBody>
                <a:bodyPr lIns="91425" tIns="91425" rIns="91425" bIns="91425" anchor="ctr" anchorCtr="0">
                  <a:noAutofit/>
                </a:bodyPr>
                <a:lstStyle/>
                <a:p>
                  <a:pPr fontAlgn="auto">
                    <a:spcBef>
                      <a:spcPts val="0"/>
                    </a:spcBef>
                    <a:spcAft>
                      <a:spcPts val="0"/>
                    </a:spcAft>
                  </a:pPr>
                  <a:endParaRPr kumimoji="0">
                    <a:solidFill>
                      <a:prstClr val="black"/>
                    </a:solidFill>
                    <a:latin typeface="標楷體"/>
                    <a:ea typeface="標楷體"/>
                  </a:endParaRPr>
                </a:p>
              </p:txBody>
            </p:sp>
            <p:sp>
              <p:nvSpPr>
                <p:cNvPr id="8" name="Shape 244"/>
                <p:cNvSpPr/>
                <p:nvPr/>
              </p:nvSpPr>
              <p:spPr>
                <a:xfrm>
                  <a:off x="5377148" y="2907872"/>
                  <a:ext cx="2700000" cy="2700000"/>
                </a:xfrm>
                <a:prstGeom prst="ellipse">
                  <a:avLst/>
                </a:prstGeom>
                <a:noFill/>
                <a:ln w="9525" cap="flat" cmpd="sng">
                  <a:solidFill>
                    <a:srgbClr val="ECB939"/>
                  </a:solidFill>
                  <a:prstDash val="solid"/>
                  <a:round/>
                  <a:headEnd type="none" w="med" len="med"/>
                  <a:tailEnd type="none" w="med" len="med"/>
                </a:ln>
              </p:spPr>
              <p:txBody>
                <a:bodyPr lIns="0" tIns="0" rIns="0" bIns="91425" anchor="ctr" anchorCtr="0">
                  <a:noAutofit/>
                </a:bodyPr>
                <a:lstStyle/>
                <a:p>
                  <a:pPr algn="ctr" fontAlgn="auto">
                    <a:spcBef>
                      <a:spcPts val="0"/>
                    </a:spcBef>
                    <a:spcAft>
                      <a:spcPts val="0"/>
                    </a:spcAft>
                  </a:pPr>
                  <a:r>
                    <a:rPr kumimoji="0" lang="zh-TW" altLang="en-US" sz="8500" b="1" dirty="0" smtClean="0">
                      <a:solidFill>
                        <a:prstClr val="white">
                          <a:lumMod val="85000"/>
                        </a:prstClr>
                      </a:solidFill>
                      <a:latin typeface="Source Sans Pro"/>
                      <a:ea typeface="Source Sans Pro"/>
                      <a:cs typeface="Source Sans Pro"/>
                      <a:sym typeface="Source Sans Pro"/>
                    </a:rPr>
                    <a:t>學</a:t>
                  </a:r>
                  <a:endParaRPr kumimoji="0" lang="en-US" altLang="zh-TW" sz="8500" b="1" dirty="0" smtClean="0">
                    <a:solidFill>
                      <a:prstClr val="white">
                        <a:lumMod val="85000"/>
                      </a:prstClr>
                    </a:solidFill>
                    <a:latin typeface="Source Sans Pro"/>
                    <a:ea typeface="Source Sans Pro"/>
                    <a:cs typeface="Source Sans Pro"/>
                    <a:sym typeface="Source Sans Pro"/>
                  </a:endParaRPr>
                </a:p>
                <a:p>
                  <a:pPr algn="ctr" fontAlgn="auto">
                    <a:spcBef>
                      <a:spcPts val="0"/>
                    </a:spcBef>
                    <a:spcAft>
                      <a:spcPts val="0"/>
                    </a:spcAft>
                  </a:pPr>
                  <a:endParaRPr kumimoji="0" lang="en" sz="8500" b="1" dirty="0">
                    <a:solidFill>
                      <a:prstClr val="white">
                        <a:lumMod val="85000"/>
                      </a:prstClr>
                    </a:solidFill>
                    <a:latin typeface="Source Sans Pro"/>
                    <a:ea typeface="Source Sans Pro"/>
                    <a:cs typeface="Source Sans Pro"/>
                    <a:sym typeface="Source Sans Pro"/>
                  </a:endParaRPr>
                </a:p>
              </p:txBody>
            </p:sp>
            <p:sp>
              <p:nvSpPr>
                <p:cNvPr id="16" name="文字方塊 15"/>
                <p:cNvSpPr txBox="1"/>
                <p:nvPr/>
              </p:nvSpPr>
              <p:spPr>
                <a:xfrm>
                  <a:off x="5520442" y="3340279"/>
                  <a:ext cx="2502772" cy="1600438"/>
                </a:xfrm>
                <a:prstGeom prst="rect">
                  <a:avLst/>
                </a:prstGeom>
                <a:noFill/>
              </p:spPr>
              <p:txBody>
                <a:bodyPr wrap="square" rtlCol="0">
                  <a:spAutoFit/>
                </a:bodyPr>
                <a:lstStyle/>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鼓勵學校針對產學界需求開設長照相關課程</a:t>
                  </a:r>
                  <a:endParaRPr kumimoji="0" lang="en-US" altLang="zh-TW" sz="1400" b="1" dirty="0">
                    <a:solidFill>
                      <a:prstClr val="black"/>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深化學生</a:t>
                  </a:r>
                  <a:r>
                    <a:rPr kumimoji="0" lang="zh-TW" altLang="en-US" sz="1400" b="1" dirty="0">
                      <a:solidFill>
                        <a:prstClr val="black"/>
                      </a:solidFill>
                      <a:latin typeface="微軟正黑體" panose="020B0604030504040204" pitchFamily="34" charset="-120"/>
                      <a:ea typeface="微軟正黑體" panose="020B0604030504040204" pitchFamily="34" charset="-120"/>
                    </a:rPr>
                    <a:t>至</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長照機構實習</a:t>
                  </a:r>
                  <a:endParaRPr kumimoji="0" lang="en-US" altLang="zh-TW" sz="1400" b="1" dirty="0">
                    <a:solidFill>
                      <a:prstClr val="black"/>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設置健康照護產學合作中心</a:t>
                  </a:r>
                  <a:endParaRPr kumimoji="0" lang="en-US" altLang="zh-TW" sz="1400" b="1" dirty="0">
                    <a:solidFill>
                      <a:prstClr val="black"/>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發展長照課程模組及建立長照發展職涯地圖</a:t>
                  </a:r>
                  <a:endParaRPr kumimoji="0" lang="en-US" altLang="zh-TW" sz="1400" b="1" dirty="0">
                    <a:solidFill>
                      <a:prstClr val="black"/>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建置長照產學實習</a:t>
                  </a:r>
                  <a:r>
                    <a:rPr kumimoji="0" lang="zh-TW" altLang="en-US" sz="1400" b="1" dirty="0">
                      <a:solidFill>
                        <a:prstClr val="black"/>
                      </a:solidFill>
                      <a:latin typeface="微軟正黑體" panose="020B0604030504040204" pitchFamily="34" charset="-120"/>
                      <a:ea typeface="微軟正黑體" panose="020B0604030504040204" pitchFamily="34" charset="-120"/>
                    </a:rPr>
                    <a:t>媒</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合平</a:t>
                  </a:r>
                  <a:r>
                    <a:rPr kumimoji="0" lang="zh-TW" altLang="en-US" sz="1400" b="1" dirty="0">
                      <a:solidFill>
                        <a:prstClr val="black"/>
                      </a:solidFill>
                      <a:latin typeface="微軟正黑體" panose="020B0604030504040204" pitchFamily="34" charset="-120"/>
                      <a:ea typeface="微軟正黑體" panose="020B0604030504040204" pitchFamily="34" charset="-120"/>
                    </a:rPr>
                    <a:t>台</a:t>
                  </a:r>
                </a:p>
              </p:txBody>
            </p:sp>
          </p:grpSp>
          <p:grpSp>
            <p:nvGrpSpPr>
              <p:cNvPr id="25" name="群組 24"/>
              <p:cNvGrpSpPr/>
              <p:nvPr/>
            </p:nvGrpSpPr>
            <p:grpSpPr>
              <a:xfrm>
                <a:off x="2642884" y="915528"/>
                <a:ext cx="3240000" cy="3240000"/>
                <a:chOff x="2642884" y="915528"/>
                <a:chExt cx="3240000" cy="3240000"/>
              </a:xfrm>
            </p:grpSpPr>
            <p:grpSp>
              <p:nvGrpSpPr>
                <p:cNvPr id="20" name="群組 19"/>
                <p:cNvGrpSpPr/>
                <p:nvPr/>
              </p:nvGrpSpPr>
              <p:grpSpPr>
                <a:xfrm>
                  <a:off x="2642884" y="915528"/>
                  <a:ext cx="3240000" cy="3240000"/>
                  <a:chOff x="2684566" y="908284"/>
                  <a:chExt cx="3600000" cy="3600000"/>
                </a:xfrm>
              </p:grpSpPr>
              <p:sp>
                <p:nvSpPr>
                  <p:cNvPr id="9" name="Shape 245"/>
                  <p:cNvSpPr/>
                  <p:nvPr/>
                </p:nvSpPr>
                <p:spPr>
                  <a:xfrm rot="10800000">
                    <a:off x="2684566" y="908284"/>
                    <a:ext cx="3600000" cy="3600000"/>
                  </a:xfrm>
                  <a:prstGeom prst="ellipse">
                    <a:avLst/>
                  </a:prstGeom>
                  <a:noFill/>
                  <a:ln w="9525" cap="flat" cmpd="sng">
                    <a:solidFill>
                      <a:srgbClr val="F0C75E"/>
                    </a:solidFill>
                    <a:prstDash val="dash"/>
                    <a:round/>
                    <a:headEnd type="none" w="med" len="med"/>
                    <a:tailEnd type="none" w="med" len="med"/>
                  </a:ln>
                </p:spPr>
                <p:txBody>
                  <a:bodyPr lIns="91425" tIns="91425" rIns="91425" bIns="91425" anchor="ctr" anchorCtr="0">
                    <a:noAutofit/>
                  </a:bodyPr>
                  <a:lstStyle/>
                  <a:p>
                    <a:pPr fontAlgn="auto">
                      <a:spcBef>
                        <a:spcPts val="0"/>
                      </a:spcBef>
                      <a:spcAft>
                        <a:spcPts val="0"/>
                      </a:spcAft>
                    </a:pPr>
                    <a:endParaRPr kumimoji="0">
                      <a:solidFill>
                        <a:prstClr val="black"/>
                      </a:solidFill>
                      <a:latin typeface="標楷體"/>
                      <a:ea typeface="標楷體"/>
                    </a:endParaRPr>
                  </a:p>
                </p:txBody>
              </p:sp>
              <p:sp>
                <p:nvSpPr>
                  <p:cNvPr id="10" name="Shape 246"/>
                  <p:cNvSpPr/>
                  <p:nvPr/>
                </p:nvSpPr>
                <p:spPr>
                  <a:xfrm>
                    <a:off x="2924539" y="1119818"/>
                    <a:ext cx="3120000" cy="3120000"/>
                  </a:xfrm>
                  <a:prstGeom prst="ellipse">
                    <a:avLst/>
                  </a:prstGeom>
                  <a:noFill/>
                  <a:ln w="28575" cap="flat" cmpd="sng">
                    <a:solidFill>
                      <a:srgbClr val="ECB939"/>
                    </a:solidFill>
                    <a:prstDash val="solid"/>
                    <a:round/>
                    <a:headEnd type="none" w="med" len="med"/>
                    <a:tailEnd type="none" w="med" len="med"/>
                  </a:ln>
                </p:spPr>
                <p:txBody>
                  <a:bodyPr lIns="0" tIns="91425" rIns="0" bIns="91425" anchor="ctr" anchorCtr="0">
                    <a:noAutofit/>
                  </a:bodyPr>
                  <a:lstStyle/>
                  <a:p>
                    <a:pPr algn="ctr" fontAlgn="auto">
                      <a:spcBef>
                        <a:spcPts val="0"/>
                      </a:spcBef>
                      <a:spcAft>
                        <a:spcPts val="0"/>
                      </a:spcAft>
                    </a:pPr>
                    <a:r>
                      <a:rPr kumimoji="0" lang="zh-TW" altLang="en-US" sz="8500" b="1" dirty="0" smtClean="0">
                        <a:solidFill>
                          <a:prstClr val="white">
                            <a:lumMod val="85000"/>
                          </a:prstClr>
                        </a:solidFill>
                        <a:latin typeface="Source Sans Pro"/>
                        <a:ea typeface="Source Sans Pro"/>
                        <a:cs typeface="Source Sans Pro"/>
                        <a:sym typeface="Source Sans Pro"/>
                      </a:rPr>
                      <a:t>訓</a:t>
                    </a:r>
                    <a:endParaRPr kumimoji="0" lang="en-US" altLang="zh-TW" sz="8500" b="1" dirty="0" smtClean="0">
                      <a:solidFill>
                        <a:prstClr val="white">
                          <a:lumMod val="85000"/>
                        </a:prstClr>
                      </a:solidFill>
                      <a:latin typeface="Source Sans Pro"/>
                      <a:ea typeface="Source Sans Pro"/>
                      <a:cs typeface="Source Sans Pro"/>
                      <a:sym typeface="Source Sans Pro"/>
                    </a:endParaRPr>
                  </a:p>
                  <a:p>
                    <a:pPr algn="ctr" fontAlgn="auto">
                      <a:spcBef>
                        <a:spcPts val="0"/>
                      </a:spcBef>
                      <a:spcAft>
                        <a:spcPts val="0"/>
                      </a:spcAft>
                    </a:pPr>
                    <a:endParaRPr kumimoji="0" lang="en" sz="8500" b="1" dirty="0">
                      <a:solidFill>
                        <a:prstClr val="white">
                          <a:lumMod val="85000"/>
                        </a:prstClr>
                      </a:solidFill>
                      <a:latin typeface="Source Sans Pro"/>
                      <a:ea typeface="Source Sans Pro"/>
                      <a:cs typeface="Source Sans Pro"/>
                      <a:sym typeface="Source Sans Pro"/>
                    </a:endParaRPr>
                  </a:p>
                </p:txBody>
              </p:sp>
            </p:grpSp>
            <p:sp>
              <p:nvSpPr>
                <p:cNvPr id="21" name="文字方塊 20"/>
                <p:cNvSpPr txBox="1"/>
                <p:nvPr/>
              </p:nvSpPr>
              <p:spPr>
                <a:xfrm>
                  <a:off x="2966605" y="1563600"/>
                  <a:ext cx="2640277" cy="2031325"/>
                </a:xfrm>
                <a:prstGeom prst="rect">
                  <a:avLst/>
                </a:prstGeom>
                <a:noFill/>
              </p:spPr>
              <p:txBody>
                <a:bodyPr wrap="square" rtlCol="0">
                  <a:spAutoFit/>
                </a:bodyPr>
                <a:lstStyle/>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照顧服務員培訓新增用人單位自訓自用模式。</a:t>
                  </a:r>
                  <a:endParaRPr kumimoji="0" lang="en-US" altLang="zh-TW" sz="1400" b="1" dirty="0">
                    <a:solidFill>
                      <a:prstClr val="black"/>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辦理就業獎助措施，包含提供從事機構住宿式服務之照顧服務員、提供照護機構或居家服務單位僱用獎助。</a:t>
                  </a:r>
                  <a:endParaRPr kumimoji="0" lang="en-US" altLang="zh-TW" sz="1400" b="1" dirty="0" smtClean="0">
                    <a:solidFill>
                      <a:prstClr val="black"/>
                    </a:solidFill>
                    <a:latin typeface="微軟正黑體" panose="020B0604030504040204" pitchFamily="34" charset="-120"/>
                    <a:ea typeface="微軟正黑體" panose="020B0604030504040204" pitchFamily="34" charset="-120"/>
                  </a:endParaRPr>
                </a:p>
                <a:p>
                  <a:pPr marL="179388" indent="-179388"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未來規劃運用就業安定基金，擴大勞工就業獎勵措施適用範圍。</a:t>
                  </a:r>
                  <a:endParaRPr kumimoji="0" lang="zh-TW" altLang="en-US" sz="1400" b="1" dirty="0">
                    <a:solidFill>
                      <a:prstClr val="black"/>
                    </a:solidFill>
                    <a:latin typeface="微軟正黑體" panose="020B0604030504040204" pitchFamily="34" charset="-120"/>
                    <a:ea typeface="微軟正黑體" panose="020B0604030504040204" pitchFamily="34" charset="-120"/>
                  </a:endParaRPr>
                </a:p>
              </p:txBody>
            </p:sp>
          </p:grpSp>
        </p:grpSp>
        <p:sp>
          <p:nvSpPr>
            <p:cNvPr id="24" name="矩形 23"/>
            <p:cNvSpPr/>
            <p:nvPr/>
          </p:nvSpPr>
          <p:spPr>
            <a:xfrm>
              <a:off x="166812" y="4076749"/>
              <a:ext cx="3037036" cy="1815882"/>
            </a:xfrm>
            <a:prstGeom prst="rect">
              <a:avLst/>
            </a:prstGeom>
            <a:noFill/>
          </p:spPr>
          <p:txBody>
            <a:bodyPr wrap="square" rtlCol="0">
              <a:spAutoFit/>
            </a:bodyPr>
            <a:lstStyle/>
            <a:p>
              <a:pPr marL="627063" lvl="1" indent="-169863"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研</a:t>
              </a:r>
              <a:r>
                <a:rPr kumimoji="0" lang="zh-TW" altLang="en-US" sz="1400" b="1" dirty="0">
                  <a:solidFill>
                    <a:prstClr val="black"/>
                  </a:solidFill>
                  <a:latin typeface="微軟正黑體" panose="020B0604030504040204" pitchFamily="34" charset="-120"/>
                  <a:ea typeface="微軟正黑體" panose="020B0604030504040204" pitchFamily="34" charset="-120"/>
                </a:rPr>
                <a:t>議不同照顧場域</a:t>
              </a:r>
              <a:r>
                <a:rPr kumimoji="0" lang="en-US" altLang="zh-TW" sz="1400" b="1" dirty="0">
                  <a:solidFill>
                    <a:prstClr val="black"/>
                  </a:solidFill>
                  <a:latin typeface="微軟正黑體" panose="020B0604030504040204" pitchFamily="34" charset="-120"/>
                  <a:ea typeface="微軟正黑體" panose="020B0604030504040204" pitchFamily="34" charset="-120"/>
                </a:rPr>
                <a:t>(</a:t>
              </a:r>
              <a:r>
                <a:rPr kumimoji="0" lang="zh-TW" altLang="en-US" sz="1400" b="1" dirty="0">
                  <a:solidFill>
                    <a:prstClr val="black"/>
                  </a:solidFill>
                  <a:latin typeface="微軟正黑體" panose="020B0604030504040204" pitchFamily="34" charset="-120"/>
                  <a:ea typeface="微軟正黑體" panose="020B0604030504040204" pitchFamily="34" charset="-120"/>
                </a:rPr>
                <a:t>居家、社區</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或機構式服務</a:t>
              </a:r>
              <a:r>
                <a:rPr kumimoji="0" lang="en-US" altLang="zh-TW" sz="1400" b="1" dirty="0">
                  <a:solidFill>
                    <a:prstClr val="black"/>
                  </a:solidFill>
                  <a:latin typeface="微軟正黑體" panose="020B0604030504040204" pitchFamily="34" charset="-120"/>
                  <a:ea typeface="微軟正黑體" panose="020B0604030504040204" pitchFamily="34" charset="-120"/>
                </a:rPr>
                <a:t>)</a:t>
              </a:r>
              <a:r>
                <a:rPr kumimoji="0" lang="zh-TW" altLang="en-US" sz="1400" b="1" dirty="0">
                  <a:solidFill>
                    <a:prstClr val="black"/>
                  </a:solidFill>
                  <a:latin typeface="微軟正黑體" panose="020B0604030504040204" pitchFamily="34" charset="-120"/>
                  <a:ea typeface="微軟正黑體" panose="020B0604030504040204" pitchFamily="34" charset="-120"/>
                </a:rPr>
                <a:t>所需專業知能與薪資待遇</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a:t>
              </a:r>
              <a:endParaRPr kumimoji="0" lang="en-US" altLang="zh-TW" sz="1400" b="1" dirty="0" smtClean="0">
                <a:solidFill>
                  <a:prstClr val="black"/>
                </a:solidFill>
                <a:latin typeface="微軟正黑體" panose="020B0604030504040204" pitchFamily="34" charset="-120"/>
                <a:ea typeface="微軟正黑體" panose="020B0604030504040204" pitchFamily="34" charset="-120"/>
              </a:endParaRPr>
            </a:p>
            <a:p>
              <a:pPr marL="627063" lvl="1" indent="-169863"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適度</a:t>
              </a:r>
              <a:r>
                <a:rPr kumimoji="0" lang="zh-TW" altLang="en-US" sz="1400" b="1" dirty="0">
                  <a:solidFill>
                    <a:prstClr val="black"/>
                  </a:solidFill>
                  <a:latin typeface="微軟正黑體" panose="020B0604030504040204" pitchFamily="34" charset="-120"/>
                  <a:ea typeface="微軟正黑體" panose="020B0604030504040204" pitchFamily="34" charset="-120"/>
                </a:rPr>
                <a:t>提高居家照顧服務員薪資待遇，提升投入職場誘因</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a:t>
              </a:r>
              <a:endParaRPr kumimoji="0" lang="en-US" altLang="zh-TW" sz="1400" b="1" dirty="0" smtClean="0">
                <a:solidFill>
                  <a:prstClr val="black"/>
                </a:solidFill>
                <a:latin typeface="微軟正黑體" panose="020B0604030504040204" pitchFamily="34" charset="-120"/>
                <a:ea typeface="微軟正黑體" panose="020B0604030504040204" pitchFamily="34" charset="-120"/>
              </a:endParaRPr>
            </a:p>
            <a:p>
              <a:pPr marL="627063" lvl="1" indent="-169863" fontAlgn="auto">
                <a:spcBef>
                  <a:spcPts val="0"/>
                </a:spcBef>
                <a:spcAft>
                  <a:spcPts val="0"/>
                </a:spcAft>
                <a:buFont typeface="Wingdings" panose="05000000000000000000" pitchFamily="2" charset="2"/>
                <a:buAutoNum type="circleNumWdWhitePlain"/>
              </a:pPr>
              <a:r>
                <a:rPr kumimoji="0" lang="zh-TW" altLang="en-US" sz="1400" b="1" dirty="0" smtClean="0">
                  <a:solidFill>
                    <a:prstClr val="black"/>
                  </a:solidFill>
                  <a:latin typeface="微軟正黑體" panose="020B0604030504040204" pitchFamily="34" charset="-120"/>
                  <a:ea typeface="微軟正黑體" panose="020B0604030504040204" pitchFamily="34" charset="-120"/>
                </a:rPr>
                <a:t>利用</a:t>
              </a:r>
              <a:r>
                <a:rPr kumimoji="0" lang="zh-TW" altLang="en-US" sz="1400" b="1" dirty="0">
                  <a:solidFill>
                    <a:prstClr val="black"/>
                  </a:solidFill>
                  <a:latin typeface="微軟正黑體" panose="020B0604030504040204" pitchFamily="34" charset="-120"/>
                  <a:ea typeface="微軟正黑體" panose="020B0604030504040204" pitchFamily="34" charset="-120"/>
                </a:rPr>
                <a:t>科技輔具及多元宣導管道，提升社會大眾對照顧服務員之認知與職業尊榮感。</a:t>
              </a:r>
              <a:endParaRPr kumimoji="0" lang="en-US" altLang="zh-TW" sz="1400" b="1" dirty="0">
                <a:solidFill>
                  <a:prstClr val="black"/>
                </a:solidFill>
                <a:latin typeface="微軟正黑體" panose="020B0604030504040204" pitchFamily="34" charset="-120"/>
                <a:ea typeface="微軟正黑體" panose="020B0604030504040204" pitchFamily="34" charset="-120"/>
              </a:endParaRPr>
            </a:p>
          </p:txBody>
        </p:sp>
        <p:cxnSp>
          <p:nvCxnSpPr>
            <p:cNvPr id="27" name="Shape 250"/>
            <p:cNvCxnSpPr/>
            <p:nvPr/>
          </p:nvCxnSpPr>
          <p:spPr>
            <a:xfrm flipH="1">
              <a:off x="3627840" y="5235034"/>
              <a:ext cx="1798518" cy="9148"/>
            </a:xfrm>
            <a:prstGeom prst="straightConnector1">
              <a:avLst/>
            </a:prstGeom>
            <a:noFill/>
            <a:ln w="28575" cap="flat" cmpd="sng">
              <a:solidFill>
                <a:srgbClr val="906255"/>
              </a:solidFill>
              <a:prstDash val="solid"/>
              <a:round/>
              <a:headEnd type="none" w="lg" len="lg"/>
              <a:tailEnd type="none" w="lg" len="lg"/>
            </a:ln>
          </p:spPr>
        </p:cxnSp>
      </p:grpSp>
      <p:sp>
        <p:nvSpPr>
          <p:cNvPr id="35" name="文字方塊 34"/>
          <p:cNvSpPr txBox="1"/>
          <p:nvPr/>
        </p:nvSpPr>
        <p:spPr>
          <a:xfrm>
            <a:off x="4139952" y="3563724"/>
            <a:ext cx="864096" cy="369332"/>
          </a:xfrm>
          <a:prstGeom prst="rect">
            <a:avLst/>
          </a:prstGeom>
          <a:solidFill>
            <a:srgbClr val="ECB939">
              <a:alpha val="50000"/>
            </a:srgbClr>
          </a:solidFill>
        </p:spPr>
        <p:txBody>
          <a:bodyPr wrap="square" lIns="0" rIns="0" rtlCol="0">
            <a:spAutoFit/>
          </a:bodyPr>
          <a:lstStyle/>
          <a:p>
            <a:pPr algn="ctr" fontAlgn="auto">
              <a:spcBef>
                <a:spcPts val="0"/>
              </a:spcBef>
              <a:spcAft>
                <a:spcPts val="0"/>
              </a:spcAft>
            </a:pPr>
            <a:r>
              <a:rPr kumimoji="0" lang="zh-TW" altLang="en-US" b="1" dirty="0" smtClean="0">
                <a:solidFill>
                  <a:prstClr val="black"/>
                </a:solidFill>
                <a:latin typeface="微軟正黑體" panose="020B0604030504040204" pitchFamily="34" charset="-120"/>
                <a:ea typeface="微軟正黑體" panose="020B0604030504040204" pitchFamily="34" charset="-120"/>
              </a:rPr>
              <a:t>勞動部</a:t>
            </a:r>
            <a:endParaRPr kumimoji="0"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6673010" y="5867980"/>
            <a:ext cx="864096" cy="369332"/>
          </a:xfrm>
          <a:prstGeom prst="rect">
            <a:avLst/>
          </a:prstGeom>
          <a:solidFill>
            <a:srgbClr val="F0C75E">
              <a:alpha val="50000"/>
            </a:srgbClr>
          </a:solidFill>
        </p:spPr>
        <p:txBody>
          <a:bodyPr wrap="square" lIns="0" rIns="0" rtlCol="0">
            <a:spAutoFit/>
          </a:bodyPr>
          <a:lstStyle/>
          <a:p>
            <a:pPr algn="ctr" fontAlgn="auto">
              <a:spcBef>
                <a:spcPts val="0"/>
              </a:spcBef>
              <a:spcAft>
                <a:spcPts val="0"/>
              </a:spcAft>
            </a:pPr>
            <a:r>
              <a:rPr kumimoji="0" lang="zh-TW" altLang="en-US" b="1" dirty="0">
                <a:solidFill>
                  <a:prstClr val="black"/>
                </a:solidFill>
                <a:latin typeface="微軟正黑體" panose="020B0604030504040204" pitchFamily="34" charset="-120"/>
                <a:ea typeface="微軟正黑體" panose="020B0604030504040204" pitchFamily="34" charset="-120"/>
              </a:rPr>
              <a:t>教育</a:t>
            </a:r>
            <a:r>
              <a:rPr kumimoji="0" lang="zh-TW" altLang="en-US" b="1" dirty="0" smtClean="0">
                <a:solidFill>
                  <a:prstClr val="black"/>
                </a:solidFill>
                <a:latin typeface="微軟正黑體" panose="020B0604030504040204" pitchFamily="34" charset="-120"/>
                <a:ea typeface="微軟正黑體" panose="020B0604030504040204" pitchFamily="34" charset="-120"/>
              </a:rPr>
              <a:t>部</a:t>
            </a:r>
            <a:endParaRPr kumimoji="0"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547664" y="6156012"/>
            <a:ext cx="864096" cy="369332"/>
          </a:xfrm>
          <a:prstGeom prst="rect">
            <a:avLst/>
          </a:prstGeom>
          <a:solidFill>
            <a:srgbClr val="906255">
              <a:alpha val="50000"/>
            </a:srgbClr>
          </a:solidFill>
        </p:spPr>
        <p:txBody>
          <a:bodyPr wrap="square" lIns="0" rIns="0" rtlCol="0">
            <a:spAutoFit/>
          </a:bodyPr>
          <a:lstStyle/>
          <a:p>
            <a:pPr algn="ctr" fontAlgn="auto">
              <a:spcBef>
                <a:spcPts val="0"/>
              </a:spcBef>
              <a:spcAft>
                <a:spcPts val="0"/>
              </a:spcAft>
            </a:pPr>
            <a:r>
              <a:rPr kumimoji="0" lang="zh-TW" altLang="en-US" b="1" dirty="0" smtClean="0">
                <a:solidFill>
                  <a:prstClr val="black"/>
                </a:solidFill>
                <a:latin typeface="微軟正黑體" panose="020B0604030504040204" pitchFamily="34" charset="-120"/>
                <a:ea typeface="微軟正黑體" panose="020B0604030504040204" pitchFamily="34" charset="-120"/>
              </a:rPr>
              <a:t>衛福部</a:t>
            </a:r>
            <a:endParaRPr kumimoji="0"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28" name="標題 1"/>
          <p:cNvSpPr txBox="1">
            <a:spLocks/>
          </p:cNvSpPr>
          <p:nvPr/>
        </p:nvSpPr>
        <p:spPr bwMode="auto">
          <a:xfrm>
            <a:off x="615516" y="-23428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r>
              <a:rPr kumimoji="0" lang="zh-TW" altLang="en-US" sz="4200" dirty="0" smtClean="0">
                <a:latin typeface="微軟正黑體" panose="020B0604030504040204" pitchFamily="34" charset="-120"/>
                <a:ea typeface="微軟正黑體" panose="020B0604030504040204" pitchFamily="34" charset="-120"/>
              </a:rPr>
              <a:t>五、發展人力資源</a:t>
            </a:r>
            <a:endParaRPr kumimoji="0" lang="zh-TW" altLang="en-US" sz="4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532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大綱</a:t>
            </a: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2</a:t>
            </a:fld>
            <a:endParaRPr lang="en-US" altLang="zh-TW" sz="1600" dirty="0">
              <a:solidFill>
                <a:prstClr val="black"/>
              </a:solidFill>
              <a:latin typeface="Calibri" panose="020F0502020204030204" pitchFamily="34" charset="0"/>
            </a:endParaRPr>
          </a:p>
        </p:txBody>
      </p:sp>
      <p:sp>
        <p:nvSpPr>
          <p:cNvPr id="6" name="內容版面配置區 2"/>
          <p:cNvSpPr txBox="1">
            <a:spLocks/>
          </p:cNvSpPr>
          <p:nvPr/>
        </p:nvSpPr>
        <p:spPr bwMode="auto">
          <a:xfrm>
            <a:off x="611560" y="2276872"/>
            <a:ext cx="8280920" cy="2376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kumimoji="0" lang="zh-TW" altLang="en-US" sz="3600" dirty="0" smtClean="0">
                <a:solidFill>
                  <a:prstClr val="black"/>
                </a:solidFill>
                <a:latin typeface="微軟正黑體" panose="020B0604030504040204" pitchFamily="34" charset="-120"/>
                <a:ea typeface="微軟正黑體" panose="020B0604030504040204" pitchFamily="34" charset="-120"/>
              </a:rPr>
              <a:t>壹、背景</a:t>
            </a:r>
            <a:endParaRPr kumimoji="0" lang="en-US" altLang="zh-TW" sz="3600" dirty="0" smtClean="0">
              <a:solidFill>
                <a:prstClr val="black"/>
              </a:solidFill>
              <a:latin typeface="微軟正黑體" panose="020B0604030504040204" pitchFamily="34" charset="-120"/>
              <a:ea typeface="微軟正黑體" panose="020B0604030504040204" pitchFamily="34" charset="-120"/>
            </a:endParaRPr>
          </a:p>
          <a:p>
            <a:pPr marL="0" indent="0">
              <a:buFont typeface="Arial" charset="0"/>
              <a:buNone/>
            </a:pPr>
            <a:r>
              <a:rPr kumimoji="0" lang="zh-TW" altLang="en-US" sz="3600" dirty="0">
                <a:solidFill>
                  <a:prstClr val="black"/>
                </a:solidFill>
                <a:latin typeface="微軟正黑體" panose="020B0604030504040204" pitchFamily="34" charset="-120"/>
                <a:ea typeface="微軟正黑體" panose="020B0604030504040204" pitchFamily="34" charset="-120"/>
              </a:rPr>
              <a:t>貳、長期照顧十年</a:t>
            </a:r>
            <a:r>
              <a:rPr kumimoji="0" lang="zh-TW" altLang="en-US" sz="3600" dirty="0" smtClean="0">
                <a:solidFill>
                  <a:prstClr val="black"/>
                </a:solidFill>
                <a:latin typeface="微軟正黑體" panose="020B0604030504040204" pitchFamily="34" charset="-120"/>
                <a:ea typeface="微軟正黑體" panose="020B0604030504040204" pitchFamily="34" charset="-120"/>
              </a:rPr>
              <a:t>計畫</a:t>
            </a:r>
            <a:r>
              <a:rPr kumimoji="0" lang="en-US" altLang="zh-TW" sz="3600" dirty="0" smtClean="0">
                <a:solidFill>
                  <a:prstClr val="black"/>
                </a:solidFill>
                <a:latin typeface="微軟正黑體" panose="020B0604030504040204" pitchFamily="34" charset="-120"/>
                <a:ea typeface="微軟正黑體" panose="020B0604030504040204" pitchFamily="34" charset="-120"/>
              </a:rPr>
              <a:t>1.0</a:t>
            </a:r>
            <a:r>
              <a:rPr kumimoji="0" lang="zh-TW" altLang="en-US" sz="3600" dirty="0" smtClean="0">
                <a:solidFill>
                  <a:prstClr val="black"/>
                </a:solidFill>
                <a:latin typeface="微軟正黑體" panose="020B0604030504040204" pitchFamily="34" charset="-120"/>
                <a:ea typeface="微軟正黑體" panose="020B0604030504040204" pitchFamily="34" charset="-120"/>
              </a:rPr>
              <a:t>之</a:t>
            </a:r>
            <a:r>
              <a:rPr kumimoji="0" lang="zh-TW" altLang="en-US" sz="3600" dirty="0">
                <a:solidFill>
                  <a:prstClr val="black"/>
                </a:solidFill>
                <a:latin typeface="微軟正黑體" panose="020B0604030504040204" pitchFamily="34" charset="-120"/>
                <a:ea typeface="微軟正黑體" panose="020B0604030504040204" pitchFamily="34" charset="-120"/>
              </a:rPr>
              <a:t>執行與檢討</a:t>
            </a:r>
          </a:p>
          <a:p>
            <a:pPr marL="0" indent="0">
              <a:buFont typeface="Arial" charset="0"/>
              <a:buNone/>
            </a:pPr>
            <a:r>
              <a:rPr kumimoji="0" lang="zh-TW" altLang="en-US" sz="3600" dirty="0">
                <a:solidFill>
                  <a:prstClr val="black"/>
                </a:solidFill>
                <a:latin typeface="微軟正黑體" panose="020B0604030504040204" pitchFamily="34" charset="-120"/>
                <a:ea typeface="微軟正黑體" panose="020B0604030504040204" pitchFamily="34" charset="-120"/>
              </a:rPr>
              <a:t>參、</a:t>
            </a:r>
            <a:r>
              <a:rPr kumimoji="0" lang="zh-TW" altLang="en-US" sz="3600" dirty="0" smtClean="0">
                <a:solidFill>
                  <a:prstClr val="black"/>
                </a:solidFill>
                <a:latin typeface="微軟正黑體" panose="020B0604030504040204" pitchFamily="34" charset="-120"/>
                <a:ea typeface="微軟正黑體" panose="020B0604030504040204" pitchFamily="34" charset="-120"/>
              </a:rPr>
              <a:t>長</a:t>
            </a:r>
            <a:r>
              <a:rPr kumimoji="0" lang="zh-TW" altLang="en-US" sz="3600" dirty="0">
                <a:solidFill>
                  <a:prstClr val="black"/>
                </a:solidFill>
                <a:latin typeface="微軟正黑體" panose="020B0604030504040204" pitchFamily="34" charset="-120"/>
                <a:ea typeface="微軟正黑體" panose="020B0604030504040204" pitchFamily="34" charset="-120"/>
              </a:rPr>
              <a:t>期照顧十年計畫</a:t>
            </a:r>
            <a:r>
              <a:rPr kumimoji="0" lang="en-US" altLang="zh-TW" sz="3600" dirty="0" smtClean="0">
                <a:solidFill>
                  <a:prstClr val="black"/>
                </a:solidFill>
                <a:latin typeface="微軟正黑體" panose="020B0604030504040204" pitchFamily="34" charset="-120"/>
                <a:ea typeface="微軟正黑體" panose="020B0604030504040204" pitchFamily="34" charset="-120"/>
              </a:rPr>
              <a:t>2.0</a:t>
            </a:r>
            <a:r>
              <a:rPr kumimoji="0" lang="zh-TW" altLang="en-US" sz="3600" dirty="0" smtClean="0">
                <a:solidFill>
                  <a:prstClr val="black"/>
                </a:solidFill>
                <a:latin typeface="微軟正黑體" panose="020B0604030504040204" pitchFamily="34" charset="-120"/>
                <a:ea typeface="微軟正黑體" panose="020B0604030504040204" pitchFamily="34" charset="-120"/>
              </a:rPr>
              <a:t>之</a:t>
            </a:r>
            <a:r>
              <a:rPr kumimoji="0" lang="zh-TW" altLang="en-US" sz="3600" dirty="0">
                <a:solidFill>
                  <a:prstClr val="black"/>
                </a:solidFill>
                <a:latin typeface="微軟正黑體" panose="020B0604030504040204" pitchFamily="34" charset="-120"/>
                <a:ea typeface="微軟正黑體" panose="020B0604030504040204" pitchFamily="34" charset="-120"/>
              </a:rPr>
              <a:t>規劃</a:t>
            </a:r>
          </a:p>
          <a:p>
            <a:pPr marL="0" indent="0">
              <a:buFont typeface="Arial" charset="0"/>
              <a:buNone/>
            </a:pPr>
            <a:r>
              <a:rPr kumimoji="0" lang="zh-TW" altLang="en-US" sz="3600" dirty="0">
                <a:solidFill>
                  <a:prstClr val="black"/>
                </a:solidFill>
                <a:latin typeface="微軟正黑體" panose="020B0604030504040204" pitchFamily="34" charset="-120"/>
                <a:ea typeface="微軟正黑體" panose="020B0604030504040204" pitchFamily="34" charset="-120"/>
              </a:rPr>
              <a:t>肆、實施進度及預期</a:t>
            </a:r>
            <a:r>
              <a:rPr kumimoji="0" lang="zh-TW" altLang="en-US" sz="3600" dirty="0" smtClean="0">
                <a:solidFill>
                  <a:prstClr val="black"/>
                </a:solidFill>
                <a:latin typeface="微軟正黑體" panose="020B0604030504040204" pitchFamily="34" charset="-120"/>
                <a:ea typeface="微軟正黑體" panose="020B0604030504040204" pitchFamily="34" charset="-120"/>
              </a:rPr>
              <a:t>效益</a:t>
            </a:r>
            <a:endParaRPr kumimoji="0" lang="zh-TW" altLang="en-US" sz="3600" b="1" dirty="0" smtClean="0">
              <a:solidFill>
                <a:srgbClr val="007E39"/>
              </a:solidFill>
              <a:latin typeface="微軟正黑體" panose="020B0604030504040204" pitchFamily="34" charset="-120"/>
              <a:ea typeface="微軟正黑體" panose="020B0604030504040204" pitchFamily="34" charset="-120"/>
            </a:endParaRPr>
          </a:p>
          <a:p>
            <a:endParaRPr kumimoji="0" lang="zh-TW" altLang="en-US" b="1" dirty="0" smtClean="0">
              <a:solidFill>
                <a:srgbClr val="007E39"/>
              </a:solidFill>
              <a:latin typeface="微軟正黑體" panose="020B0604030504040204" pitchFamily="34" charset="-120"/>
              <a:ea typeface="微軟正黑體" panose="020B0604030504040204" pitchFamily="34" charset="-120"/>
            </a:endParaRPr>
          </a:p>
          <a:p>
            <a:endParaRPr kumimoji="0" lang="zh-TW" altLang="en-US" b="1" dirty="0" smtClean="0">
              <a:solidFill>
                <a:srgbClr val="007E39"/>
              </a:solidFill>
              <a:latin typeface="微軟正黑體" panose="020B0604030504040204" pitchFamily="34" charset="-120"/>
              <a:ea typeface="微軟正黑體" panose="020B0604030504040204" pitchFamily="34" charset="-120"/>
            </a:endParaRPr>
          </a:p>
          <a:p>
            <a:endParaRPr kumimoji="0" lang="zh-TW" altLang="en-US" b="1" dirty="0" smtClean="0">
              <a:solidFill>
                <a:srgbClr val="007E39"/>
              </a:solidFill>
              <a:latin typeface="微軟正黑體" panose="020B0604030504040204" pitchFamily="34" charset="-120"/>
              <a:ea typeface="微軟正黑體" panose="020B0604030504040204" pitchFamily="34" charset="-120"/>
            </a:endParaRPr>
          </a:p>
          <a:p>
            <a:endParaRPr kumimoji="0" lang="zh-TW" altLang="en-US" b="1" dirty="0" smtClean="0">
              <a:solidFill>
                <a:srgbClr val="007E39"/>
              </a:solidFill>
              <a:latin typeface="微軟正黑體" panose="020B0604030504040204" pitchFamily="34" charset="-120"/>
              <a:ea typeface="微軟正黑體" panose="020B0604030504040204" pitchFamily="34" charset="-120"/>
            </a:endParaRPr>
          </a:p>
          <a:p>
            <a:endParaRPr kumimoji="0" lang="zh-TW" altLang="en-US" dirty="0">
              <a:solidFill>
                <a:prstClr val="black"/>
              </a:solidFill>
            </a:endParaRPr>
          </a:p>
        </p:txBody>
      </p:sp>
    </p:spTree>
    <p:extLst>
      <p:ext uri="{BB962C8B-B14F-4D97-AF65-F5344CB8AC3E}">
        <p14:creationId xmlns:p14="http://schemas.microsoft.com/office/powerpoint/2010/main" val="942981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5375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r>
              <a:rPr kumimoji="0" lang="zh-TW" altLang="en-US" sz="4000" dirty="0" smtClean="0">
                <a:latin typeface="微軟正黑體" panose="020B0604030504040204" pitchFamily="34" charset="-120"/>
                <a:ea typeface="微軟正黑體" panose="020B0604030504040204" pitchFamily="34" charset="-120"/>
              </a:rPr>
              <a:t>六、</a:t>
            </a:r>
            <a:r>
              <a:rPr kumimoji="0" lang="zh-TW" altLang="en-US" sz="4000" dirty="0">
                <a:latin typeface="微軟正黑體" panose="020B0604030504040204" pitchFamily="34" charset="-120"/>
                <a:ea typeface="微軟正黑體" panose="020B0604030504040204" pitchFamily="34" charset="-120"/>
              </a:rPr>
              <a:t>照顧管理制度實施</a:t>
            </a:r>
            <a:r>
              <a:rPr kumimoji="0" lang="zh-TW" altLang="en-US" sz="4000" dirty="0" smtClean="0">
                <a:latin typeface="微軟正黑體" panose="020B0604030504040204" pitchFamily="34" charset="-120"/>
                <a:ea typeface="微軟正黑體" panose="020B0604030504040204" pitchFamily="34" charset="-120"/>
              </a:rPr>
              <a:t>策略</a:t>
            </a:r>
            <a:endParaRPr kumimoji="0" lang="zh-TW" altLang="en-US" sz="4000" dirty="0">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bwMode="auto">
          <a:xfrm>
            <a:off x="4508402" y="1845789"/>
            <a:ext cx="4486263" cy="5049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1"/>
            <a:r>
              <a:rPr kumimoji="0" lang="zh-TW" altLang="en-US" sz="1800" b="1" dirty="0" smtClean="0">
                <a:solidFill>
                  <a:srgbClr val="FF0000"/>
                </a:solidFill>
                <a:latin typeface="微軟正黑體" panose="020B0604030504040204" pitchFamily="34" charset="-120"/>
                <a:ea typeface="微軟正黑體" panose="020B0604030504040204" pitchFamily="34" charset="-120"/>
              </a:rPr>
              <a:t>照管人力留任</a:t>
            </a:r>
            <a:endParaRPr kumimoji="0"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617538" lvl="1" indent="-457200">
              <a:buFont typeface="Wingdings" panose="05000000000000000000" pitchFamily="2" charset="2"/>
              <a:buAutoNum type="circleNumWdWhitePlain"/>
            </a:pPr>
            <a:r>
              <a:rPr kumimoji="0" lang="zh-TW" altLang="en-US" sz="1800" dirty="0">
                <a:solidFill>
                  <a:prstClr val="black"/>
                </a:solidFill>
                <a:latin typeface="微軟正黑體" panose="020B0604030504040204" pitchFamily="34" charset="-120"/>
                <a:ea typeface="微軟正黑體" panose="020B0604030504040204" pitchFamily="34" charset="-120"/>
              </a:rPr>
              <a:t>補足照管</a:t>
            </a:r>
            <a:r>
              <a:rPr kumimoji="0" lang="zh-TW" altLang="en-US" sz="1800" dirty="0" smtClean="0">
                <a:solidFill>
                  <a:prstClr val="black"/>
                </a:solidFill>
                <a:latin typeface="微軟正黑體" panose="020B0604030504040204" pitchFamily="34" charset="-120"/>
                <a:ea typeface="微軟正黑體" panose="020B0604030504040204" pitchFamily="34" charset="-120"/>
              </a:rPr>
              <a:t>人力</a:t>
            </a:r>
            <a:endParaRPr kumimoji="0" lang="en-US" altLang="zh-TW" sz="1800" dirty="0" smtClean="0">
              <a:solidFill>
                <a:prstClr val="black"/>
              </a:solidFill>
              <a:latin typeface="微軟正黑體" panose="020B0604030504040204" pitchFamily="34" charset="-120"/>
              <a:ea typeface="微軟正黑體" panose="020B0604030504040204" pitchFamily="34" charset="-120"/>
            </a:endParaRPr>
          </a:p>
          <a:p>
            <a:pPr marL="617538" lvl="1" indent="-457200">
              <a:buFont typeface="Wingdings" panose="05000000000000000000" pitchFamily="2" charset="2"/>
              <a:buAutoNum type="circleNumWdWhitePlain"/>
            </a:pPr>
            <a:r>
              <a:rPr kumimoji="0" lang="zh-TW" altLang="en-US" sz="1800" dirty="0">
                <a:solidFill>
                  <a:prstClr val="black"/>
                </a:solidFill>
                <a:latin typeface="微軟正黑體" panose="020B0604030504040204" pitchFamily="34" charset="-120"/>
                <a:ea typeface="微軟正黑體" panose="020B0604030504040204" pitchFamily="34" charset="-120"/>
              </a:rPr>
              <a:t>調整</a:t>
            </a:r>
            <a:r>
              <a:rPr kumimoji="0" lang="zh-TW" altLang="en-US" sz="1800" dirty="0" smtClean="0">
                <a:solidFill>
                  <a:prstClr val="black"/>
                </a:solidFill>
                <a:latin typeface="微軟正黑體" panose="020B0604030504040204" pitchFamily="34" charset="-120"/>
                <a:ea typeface="微軟正黑體" panose="020B0604030504040204" pitchFamily="34" charset="-120"/>
              </a:rPr>
              <a:t>薪資等級</a:t>
            </a:r>
            <a:endParaRPr kumimoji="0" lang="en-US" altLang="zh-TW" sz="1800" dirty="0" smtClean="0">
              <a:solidFill>
                <a:prstClr val="black"/>
              </a:solidFill>
              <a:latin typeface="微軟正黑體" panose="020B0604030504040204" pitchFamily="34" charset="-120"/>
              <a:ea typeface="微軟正黑體" panose="020B0604030504040204" pitchFamily="34" charset="-120"/>
            </a:endParaRPr>
          </a:p>
          <a:p>
            <a:pPr marL="617538" lvl="1" indent="-457200">
              <a:buFont typeface="Wingdings" panose="05000000000000000000" pitchFamily="2" charset="2"/>
              <a:buAutoNum type="circleNumWdWhitePlain"/>
            </a:pPr>
            <a:r>
              <a:rPr kumimoji="0" lang="zh-TW" altLang="en-US" sz="1800" dirty="0">
                <a:solidFill>
                  <a:prstClr val="black"/>
                </a:solidFill>
                <a:latin typeface="微軟正黑體" panose="020B0604030504040204" pitchFamily="34" charset="-120"/>
                <a:ea typeface="微軟正黑體" panose="020B0604030504040204" pitchFamily="34" charset="-120"/>
              </a:rPr>
              <a:t>調整職務內容，創造</a:t>
            </a:r>
            <a:r>
              <a:rPr kumimoji="0" lang="zh-TW" altLang="en-US" sz="1800" dirty="0" smtClean="0">
                <a:solidFill>
                  <a:prstClr val="black"/>
                </a:solidFill>
                <a:latin typeface="微軟正黑體" panose="020B0604030504040204" pitchFamily="34" charset="-120"/>
                <a:ea typeface="微軟正黑體" panose="020B0604030504040204" pitchFamily="34" charset="-120"/>
              </a:rPr>
              <a:t>「行政人員」協助行政庶務性業務</a:t>
            </a:r>
            <a:endParaRPr kumimoji="0" lang="en-US" altLang="zh-TW" sz="1800" dirty="0" smtClean="0">
              <a:solidFill>
                <a:prstClr val="black"/>
              </a:solidFill>
              <a:latin typeface="微軟正黑體" panose="020B0604030504040204" pitchFamily="34" charset="-120"/>
              <a:ea typeface="微軟正黑體" panose="020B0604030504040204" pitchFamily="34" charset="-120"/>
            </a:endParaRPr>
          </a:p>
          <a:p>
            <a:pPr marL="446088" lvl="1"/>
            <a:r>
              <a:rPr kumimoji="0" lang="zh-TW" altLang="en-US" sz="1800" b="1" dirty="0" smtClean="0">
                <a:solidFill>
                  <a:srgbClr val="FF0000"/>
                </a:solidFill>
                <a:latin typeface="微軟正黑體" panose="020B0604030504040204" pitchFamily="34" charset="-120"/>
                <a:ea typeface="微軟正黑體" panose="020B0604030504040204" pitchFamily="34" charset="-120"/>
              </a:rPr>
              <a:t>照管人力專業發展</a:t>
            </a:r>
            <a:endParaRPr kumimoji="0"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617538" lvl="1" indent="-457200">
              <a:buFont typeface="Wingdings" panose="05000000000000000000" pitchFamily="2" charset="2"/>
              <a:buAutoNum type="circleNumWdWhitePlain"/>
            </a:pPr>
            <a:r>
              <a:rPr kumimoji="0" lang="zh-TW" altLang="en-US" sz="1800" dirty="0" smtClean="0">
                <a:solidFill>
                  <a:prstClr val="black"/>
                </a:solidFill>
                <a:latin typeface="微軟正黑體" panose="020B0604030504040204" pitchFamily="34" charset="-120"/>
                <a:ea typeface="微軟正黑體" panose="020B0604030504040204" pitchFamily="34" charset="-120"/>
              </a:rPr>
              <a:t>設計專業</a:t>
            </a:r>
            <a:r>
              <a:rPr kumimoji="0" lang="zh-TW" altLang="en-US" sz="1800" dirty="0">
                <a:solidFill>
                  <a:prstClr val="black"/>
                </a:solidFill>
                <a:latin typeface="微軟正黑體" panose="020B0604030504040204" pitchFamily="34" charset="-120"/>
                <a:ea typeface="微軟正黑體" panose="020B0604030504040204" pitchFamily="34" charset="-120"/>
              </a:rPr>
              <a:t>訓練</a:t>
            </a:r>
            <a:r>
              <a:rPr kumimoji="0" lang="zh-TW" altLang="en-US" sz="1800" dirty="0" smtClean="0">
                <a:solidFill>
                  <a:prstClr val="black"/>
                </a:solidFill>
                <a:latin typeface="微軟正黑體" panose="020B0604030504040204" pitchFamily="34" charset="-120"/>
                <a:ea typeface="微軟正黑體" panose="020B0604030504040204" pitchFamily="34" charset="-120"/>
              </a:rPr>
              <a:t>課程，將</a:t>
            </a:r>
            <a:r>
              <a:rPr kumimoji="0" lang="zh-TW" altLang="en-US" sz="1800" dirty="0">
                <a:solidFill>
                  <a:prstClr val="black"/>
                </a:solidFill>
                <a:latin typeface="微軟正黑體" panose="020B0604030504040204" pitchFamily="34" charset="-120"/>
                <a:ea typeface="微軟正黑體" panose="020B0604030504040204" pitchFamily="34" charset="-120"/>
              </a:rPr>
              <a:t>特殊疾病</a:t>
            </a:r>
            <a:r>
              <a:rPr kumimoji="0" lang="en-US" altLang="zh-TW" sz="1800" dirty="0">
                <a:solidFill>
                  <a:prstClr val="black"/>
                </a:solidFill>
                <a:latin typeface="微軟正黑體" panose="020B0604030504040204" pitchFamily="34" charset="-120"/>
                <a:ea typeface="微軟正黑體" panose="020B0604030504040204" pitchFamily="34" charset="-120"/>
              </a:rPr>
              <a:t>(</a:t>
            </a:r>
            <a:r>
              <a:rPr kumimoji="0" lang="zh-TW" altLang="en-US" sz="1800" dirty="0">
                <a:solidFill>
                  <a:prstClr val="black"/>
                </a:solidFill>
                <a:latin typeface="微軟正黑體" panose="020B0604030504040204" pitchFamily="34" charset="-120"/>
                <a:ea typeface="微軟正黑體" panose="020B0604030504040204" pitchFamily="34" charset="-120"/>
              </a:rPr>
              <a:t>如失智等</a:t>
            </a:r>
            <a:r>
              <a:rPr kumimoji="0" lang="en-US" altLang="zh-TW" sz="1800" dirty="0">
                <a:solidFill>
                  <a:prstClr val="black"/>
                </a:solidFill>
                <a:latin typeface="微軟正黑體" panose="020B0604030504040204" pitchFamily="34" charset="-120"/>
                <a:ea typeface="微軟正黑體" panose="020B0604030504040204" pitchFamily="34" charset="-120"/>
              </a:rPr>
              <a:t>)</a:t>
            </a:r>
            <a:r>
              <a:rPr kumimoji="0" lang="zh-TW" altLang="en-US" sz="1800" dirty="0" smtClean="0">
                <a:solidFill>
                  <a:prstClr val="black"/>
                </a:solidFill>
                <a:latin typeface="微軟正黑體" panose="020B0604030504040204" pitchFamily="34" charset="-120"/>
                <a:ea typeface="微軟正黑體" panose="020B0604030504040204" pitchFamily="34" charset="-120"/>
              </a:rPr>
              <a:t>需求納入</a:t>
            </a:r>
            <a:r>
              <a:rPr kumimoji="0" lang="zh-TW" altLang="en-US" sz="1800" dirty="0">
                <a:solidFill>
                  <a:prstClr val="black"/>
                </a:solidFill>
                <a:latin typeface="微軟正黑體" panose="020B0604030504040204" pitchFamily="34" charset="-120"/>
                <a:ea typeface="微軟正黑體" panose="020B0604030504040204" pitchFamily="34" charset="-120"/>
              </a:rPr>
              <a:t>課程</a:t>
            </a:r>
            <a:r>
              <a:rPr kumimoji="0" lang="zh-TW" altLang="en-US" sz="1800" dirty="0" smtClean="0">
                <a:solidFill>
                  <a:prstClr val="black"/>
                </a:solidFill>
                <a:latin typeface="微軟正黑體" panose="020B0604030504040204" pitchFamily="34" charset="-120"/>
                <a:ea typeface="微軟正黑體" panose="020B0604030504040204" pitchFamily="34" charset="-120"/>
              </a:rPr>
              <a:t>內容。</a:t>
            </a:r>
            <a:endParaRPr kumimoji="0" lang="en-US" altLang="zh-TW" sz="1800" dirty="0" smtClean="0">
              <a:solidFill>
                <a:prstClr val="black"/>
              </a:solidFill>
              <a:latin typeface="微軟正黑體" panose="020B0604030504040204" pitchFamily="34" charset="-120"/>
              <a:ea typeface="微軟正黑體" panose="020B0604030504040204" pitchFamily="34" charset="-120"/>
            </a:endParaRPr>
          </a:p>
          <a:p>
            <a:pPr marL="617538" lvl="1" indent="-457200">
              <a:buFont typeface="Wingdings" panose="05000000000000000000" pitchFamily="2" charset="2"/>
              <a:buAutoNum type="circleNumWdWhitePlain"/>
            </a:pPr>
            <a:r>
              <a:rPr kumimoji="0" lang="zh-TW" altLang="en-US" sz="1800" dirty="0" smtClean="0">
                <a:solidFill>
                  <a:prstClr val="black"/>
                </a:solidFill>
                <a:latin typeface="微軟正黑體" panose="020B0604030504040204" pitchFamily="34" charset="-120"/>
                <a:ea typeface="微軟正黑體" panose="020B0604030504040204" pitchFamily="34" charset="-120"/>
              </a:rPr>
              <a:t>規劃照管</a:t>
            </a:r>
            <a:r>
              <a:rPr kumimoji="0" lang="zh-TW" altLang="en-US" sz="1800" dirty="0">
                <a:solidFill>
                  <a:prstClr val="black"/>
                </a:solidFill>
                <a:latin typeface="微軟正黑體" panose="020B0604030504040204" pitchFamily="34" charset="-120"/>
                <a:ea typeface="微軟正黑體" panose="020B0604030504040204" pitchFamily="34" charset="-120"/>
              </a:rPr>
              <a:t>業務依專業分工，如失智症、精神障礙、身心障礙者之</a:t>
            </a:r>
            <a:r>
              <a:rPr kumimoji="0" lang="zh-TW" altLang="en-US" sz="1800" dirty="0" smtClean="0">
                <a:solidFill>
                  <a:prstClr val="black"/>
                </a:solidFill>
                <a:latin typeface="微軟正黑體" panose="020B0604030504040204" pitchFamily="34" charset="-120"/>
                <a:ea typeface="微軟正黑體" panose="020B0604030504040204" pitchFamily="34" charset="-120"/>
              </a:rPr>
              <a:t>評估</a:t>
            </a:r>
            <a:endParaRPr kumimoji="0" lang="zh-TW" altLang="en-US" sz="1800" dirty="0">
              <a:solidFill>
                <a:prstClr val="black"/>
              </a:solidFill>
              <a:latin typeface="微軟正黑體" panose="020B0604030504040204" pitchFamily="34" charset="-120"/>
              <a:ea typeface="微軟正黑體" panose="020B0604030504040204" pitchFamily="34" charset="-120"/>
            </a:endParaRPr>
          </a:p>
          <a:p>
            <a:pPr marL="617538" lvl="1" indent="-457200">
              <a:buFont typeface="Wingdings" panose="05000000000000000000" pitchFamily="2" charset="2"/>
              <a:buAutoNum type="circleNumWdWhitePlain"/>
            </a:pPr>
            <a:r>
              <a:rPr kumimoji="0" lang="zh-TW" altLang="en-US" sz="1800" dirty="0" smtClean="0">
                <a:solidFill>
                  <a:prstClr val="black"/>
                </a:solidFill>
                <a:latin typeface="微軟正黑體" panose="020B0604030504040204" pitchFamily="34" charset="-120"/>
                <a:ea typeface="微軟正黑體" panose="020B0604030504040204" pitchFamily="34" charset="-120"/>
              </a:rPr>
              <a:t>鼓勵聘用</a:t>
            </a:r>
            <a:r>
              <a:rPr kumimoji="0" lang="zh-TW" altLang="en-US" sz="1800" dirty="0">
                <a:solidFill>
                  <a:prstClr val="black"/>
                </a:solidFill>
                <a:latin typeface="微軟正黑體" panose="020B0604030504040204" pitchFamily="34" charset="-120"/>
                <a:ea typeface="微軟正黑體" panose="020B0604030504040204" pitchFamily="34" charset="-120"/>
              </a:rPr>
              <a:t>多元族群</a:t>
            </a:r>
            <a:r>
              <a:rPr kumimoji="0" lang="en-US" altLang="zh-TW" sz="1800" dirty="0">
                <a:solidFill>
                  <a:prstClr val="black"/>
                </a:solidFill>
                <a:latin typeface="微軟正黑體" panose="020B0604030504040204" pitchFamily="34" charset="-120"/>
                <a:ea typeface="微軟正黑體" panose="020B0604030504040204" pitchFamily="34" charset="-120"/>
              </a:rPr>
              <a:t>(</a:t>
            </a:r>
            <a:r>
              <a:rPr kumimoji="0" lang="zh-TW" altLang="en-US" sz="1800" dirty="0">
                <a:solidFill>
                  <a:prstClr val="black"/>
                </a:solidFill>
                <a:latin typeface="微軟正黑體" panose="020B0604030504040204" pitchFamily="34" charset="-120"/>
                <a:ea typeface="微軟正黑體" panose="020B0604030504040204" pitchFamily="34" charset="-120"/>
              </a:rPr>
              <a:t>如原住民、客家人、新住民等</a:t>
            </a:r>
            <a:r>
              <a:rPr kumimoji="0" lang="en-US" altLang="zh-TW" sz="1800" dirty="0">
                <a:solidFill>
                  <a:prstClr val="black"/>
                </a:solidFill>
                <a:latin typeface="微軟正黑體" panose="020B0604030504040204" pitchFamily="34" charset="-120"/>
                <a:ea typeface="微軟正黑體" panose="020B0604030504040204" pitchFamily="34" charset="-120"/>
              </a:rPr>
              <a:t>)</a:t>
            </a:r>
            <a:r>
              <a:rPr kumimoji="0" lang="zh-TW" altLang="en-US" sz="1800" dirty="0">
                <a:solidFill>
                  <a:prstClr val="black"/>
                </a:solidFill>
                <a:latin typeface="微軟正黑體" panose="020B0604030504040204" pitchFamily="34" charset="-120"/>
                <a:ea typeface="微軟正黑體" panose="020B0604030504040204" pitchFamily="34" charset="-120"/>
              </a:rPr>
              <a:t>擔任照管人員</a:t>
            </a:r>
          </a:p>
          <a:p>
            <a:pPr marL="617538" lvl="1" indent="-457200">
              <a:buFont typeface="Wingdings" panose="05000000000000000000" pitchFamily="2" charset="2"/>
              <a:buAutoNum type="circleNumWdWhitePlain"/>
            </a:pPr>
            <a:r>
              <a:rPr kumimoji="0" lang="zh-TW" altLang="en-US" sz="1800" dirty="0" smtClean="0">
                <a:solidFill>
                  <a:prstClr val="black"/>
                </a:solidFill>
                <a:latin typeface="微軟正黑體" panose="020B0604030504040204" pitchFamily="34" charset="-120"/>
                <a:ea typeface="微軟正黑體" panose="020B0604030504040204" pitchFamily="34" charset="-120"/>
              </a:rPr>
              <a:t>未來將規劃照管</a:t>
            </a:r>
            <a:r>
              <a:rPr kumimoji="0" lang="zh-TW" altLang="en-US" sz="1800" dirty="0">
                <a:solidFill>
                  <a:prstClr val="black"/>
                </a:solidFill>
                <a:latin typeface="微軟正黑體" panose="020B0604030504040204" pitchFamily="34" charset="-120"/>
                <a:ea typeface="微軟正黑體" panose="020B0604030504040204" pitchFamily="34" charset="-120"/>
              </a:rPr>
              <a:t>人員</a:t>
            </a:r>
            <a:r>
              <a:rPr kumimoji="0" lang="zh-TW" altLang="en-US" sz="1800" dirty="0" smtClean="0">
                <a:solidFill>
                  <a:prstClr val="black"/>
                </a:solidFill>
                <a:latin typeface="微軟正黑體" panose="020B0604030504040204" pitchFamily="34" charset="-120"/>
                <a:ea typeface="微軟正黑體" panose="020B0604030504040204" pitchFamily="34" charset="-120"/>
              </a:rPr>
              <a:t>納入專技高考，新增照顧管理師類別</a:t>
            </a:r>
            <a:endParaRPr kumimoji="0" lang="zh-TW" altLang="en-US" sz="1800" dirty="0">
              <a:solidFill>
                <a:prstClr val="black"/>
              </a:solidFill>
              <a:latin typeface="微軟正黑體" panose="020B0604030504040204" pitchFamily="34" charset="-120"/>
              <a:ea typeface="微軟正黑體" panose="020B0604030504040204" pitchFamily="34" charset="-120"/>
            </a:endParaRPr>
          </a:p>
          <a:p>
            <a:pPr marL="160338" lvl="1" indent="0">
              <a:buFont typeface="Arial" charset="0"/>
              <a:buNone/>
            </a:pPr>
            <a:endParaRPr kumimoji="0" lang="en-US" altLang="zh-TW" sz="1800" dirty="0" smtClean="0">
              <a:solidFill>
                <a:prstClr val="black"/>
              </a:solidFill>
              <a:latin typeface="微軟正黑體" panose="020B0604030504040204" pitchFamily="34" charset="-120"/>
              <a:ea typeface="微軟正黑體" panose="020B0604030504040204" pitchFamily="34" charset="-120"/>
            </a:endParaRPr>
          </a:p>
        </p:txBody>
      </p:sp>
      <p:sp>
        <p:nvSpPr>
          <p:cNvPr id="7" name="內容版面配置區 2"/>
          <p:cNvSpPr txBox="1">
            <a:spLocks/>
          </p:cNvSpPr>
          <p:nvPr/>
        </p:nvSpPr>
        <p:spPr bwMode="auto">
          <a:xfrm>
            <a:off x="324166" y="1845787"/>
            <a:ext cx="4186808" cy="46795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6575" lvl="1"/>
            <a:r>
              <a:rPr kumimoji="0" lang="zh-TW" altLang="en-US" sz="1800" b="1" dirty="0" smtClean="0">
                <a:solidFill>
                  <a:srgbClr val="FF0000"/>
                </a:solidFill>
                <a:latin typeface="微軟正黑體" panose="020B0604030504040204" pitchFamily="34" charset="-120"/>
                <a:ea typeface="微軟正黑體" panose="020B0604030504040204" pitchFamily="34" charset="-120"/>
              </a:rPr>
              <a:t>照管制度規劃</a:t>
            </a:r>
            <a:endParaRPr kumimoji="0"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593725" lvl="1" indent="-342900">
              <a:buFont typeface="Wingdings" panose="05000000000000000000" pitchFamily="2" charset="2"/>
              <a:buAutoNum type="circleNumWdWhitePlain"/>
            </a:pPr>
            <a:r>
              <a:rPr kumimoji="0" lang="zh-TW" altLang="en-US" sz="1800" dirty="0" smtClean="0">
                <a:solidFill>
                  <a:prstClr val="black"/>
                </a:solidFill>
                <a:latin typeface="微軟正黑體" panose="020B0604030504040204" pitchFamily="34" charset="-120"/>
                <a:ea typeface="微軟正黑體" panose="020B0604030504040204" pitchFamily="34" charset="-120"/>
              </a:rPr>
              <a:t>重新</a:t>
            </a:r>
            <a:r>
              <a:rPr kumimoji="0" lang="zh-TW" altLang="en-US" sz="1800" dirty="0">
                <a:solidFill>
                  <a:prstClr val="black"/>
                </a:solidFill>
                <a:latin typeface="微軟正黑體" panose="020B0604030504040204" pitchFamily="34" charset="-120"/>
                <a:ea typeface="微軟正黑體" panose="020B0604030504040204" pitchFamily="34" charset="-120"/>
              </a:rPr>
              <a:t>制定分站設置原則，將地理環境、人口密度 等因素納入</a:t>
            </a:r>
            <a:r>
              <a:rPr kumimoji="0" lang="zh-TW" altLang="en-US" sz="1800" dirty="0" smtClean="0">
                <a:solidFill>
                  <a:prstClr val="black"/>
                </a:solidFill>
                <a:latin typeface="微軟正黑體" panose="020B0604030504040204" pitchFamily="34" charset="-120"/>
                <a:ea typeface="微軟正黑體" panose="020B0604030504040204" pitchFamily="34" charset="-120"/>
              </a:rPr>
              <a:t>考量</a:t>
            </a:r>
            <a:r>
              <a:rPr kumimoji="0" lang="zh-TW" altLang="en-US" sz="1800" dirty="0">
                <a:solidFill>
                  <a:prstClr val="black"/>
                </a:solidFill>
                <a:latin typeface="微軟正黑體" panose="020B0604030504040204" pitchFamily="34" charset="-120"/>
                <a:ea typeface="微軟正黑體" panose="020B0604030504040204" pitchFamily="34" charset="-120"/>
              </a:rPr>
              <a:t>，並輔導</a:t>
            </a:r>
            <a:r>
              <a:rPr kumimoji="0" lang="zh-TW" altLang="en-US" sz="1800" dirty="0" smtClean="0">
                <a:solidFill>
                  <a:prstClr val="black"/>
                </a:solidFill>
                <a:latin typeface="微軟正黑體" panose="020B0604030504040204" pitchFamily="34" charset="-120"/>
                <a:ea typeface="微軟正黑體" panose="020B0604030504040204" pitchFamily="34" charset="-120"/>
              </a:rPr>
              <a:t>縣市設置</a:t>
            </a:r>
            <a:r>
              <a:rPr kumimoji="0" lang="zh-TW" altLang="en-US" sz="1800" dirty="0">
                <a:solidFill>
                  <a:prstClr val="black"/>
                </a:solidFill>
                <a:latin typeface="微軟正黑體" panose="020B0604030504040204" pitchFamily="34" charset="-120"/>
                <a:ea typeface="微軟正黑體" panose="020B0604030504040204" pitchFamily="34" charset="-120"/>
              </a:rPr>
              <a:t>分</a:t>
            </a:r>
            <a:r>
              <a:rPr kumimoji="0" lang="zh-TW" altLang="en-US" sz="1800" dirty="0" smtClean="0">
                <a:solidFill>
                  <a:prstClr val="black"/>
                </a:solidFill>
                <a:latin typeface="微軟正黑體" panose="020B0604030504040204" pitchFamily="34" charset="-120"/>
                <a:ea typeface="微軟正黑體" panose="020B0604030504040204" pitchFamily="34" charset="-120"/>
              </a:rPr>
              <a:t>站</a:t>
            </a:r>
            <a:endParaRPr kumimoji="0" lang="zh-TW" altLang="en-US" sz="1800" dirty="0">
              <a:solidFill>
                <a:prstClr val="black"/>
              </a:solidFill>
              <a:latin typeface="微軟正黑體" panose="020B0604030504040204" pitchFamily="34" charset="-120"/>
              <a:ea typeface="微軟正黑體" panose="020B0604030504040204" pitchFamily="34" charset="-120"/>
            </a:endParaRPr>
          </a:p>
          <a:p>
            <a:pPr marL="593725" lvl="1" indent="-342900">
              <a:buFont typeface="Wingdings" panose="05000000000000000000" pitchFamily="2" charset="2"/>
              <a:buAutoNum type="circleNumWdWhitePlain"/>
            </a:pPr>
            <a:r>
              <a:rPr kumimoji="0" lang="zh-TW" altLang="en-US" sz="1800" dirty="0" smtClean="0">
                <a:solidFill>
                  <a:prstClr val="black"/>
                </a:solidFill>
                <a:latin typeface="微軟正黑體" panose="020B0604030504040204" pitchFamily="34" charset="-120"/>
                <a:ea typeface="微軟正黑體" panose="020B0604030504040204" pitchFamily="34" charset="-120"/>
              </a:rPr>
              <a:t>獎勵</a:t>
            </a:r>
            <a:r>
              <a:rPr kumimoji="0" lang="zh-TW" altLang="en-US" sz="1800" dirty="0">
                <a:solidFill>
                  <a:prstClr val="black"/>
                </a:solidFill>
                <a:latin typeface="微軟正黑體" panose="020B0604030504040204" pitchFamily="34" charset="-120"/>
                <a:ea typeface="微軟正黑體" panose="020B0604030504040204" pitchFamily="34" charset="-120"/>
              </a:rPr>
              <a:t>縣市照管中心納入正式組織編制</a:t>
            </a:r>
          </a:p>
          <a:p>
            <a:pPr marL="536575" lvl="1"/>
            <a:r>
              <a:rPr kumimoji="0" lang="zh-TW" altLang="en-US" sz="1800" b="1" dirty="0" smtClean="0">
                <a:solidFill>
                  <a:srgbClr val="FF0000"/>
                </a:solidFill>
                <a:latin typeface="微軟正黑體" panose="020B0604030504040204" pitchFamily="34" charset="-120"/>
                <a:ea typeface="微軟正黑體" panose="020B0604030504040204" pitchFamily="34" charset="-120"/>
              </a:rPr>
              <a:t>長</a:t>
            </a:r>
            <a:r>
              <a:rPr kumimoji="0" lang="zh-TW" altLang="en-US" sz="1800" b="1" dirty="0">
                <a:solidFill>
                  <a:srgbClr val="FF0000"/>
                </a:solidFill>
                <a:latin typeface="微軟正黑體" panose="020B0604030504040204" pitchFamily="34" charset="-120"/>
                <a:ea typeface="微軟正黑體" panose="020B0604030504040204" pitchFamily="34" charset="-120"/>
              </a:rPr>
              <a:t>照服務模式</a:t>
            </a:r>
            <a:r>
              <a:rPr kumimoji="0" lang="zh-TW" altLang="en-US" sz="1800" b="1" dirty="0" smtClean="0">
                <a:solidFill>
                  <a:srgbClr val="FF0000"/>
                </a:solidFill>
                <a:latin typeface="微軟正黑體" panose="020B0604030504040204" pitchFamily="34" charset="-120"/>
                <a:ea typeface="微軟正黑體" panose="020B0604030504040204" pitchFamily="34" charset="-120"/>
              </a:rPr>
              <a:t>改善</a:t>
            </a:r>
            <a:endParaRPr kumimoji="0" lang="en-US" altLang="zh-TW" sz="1800" b="1" dirty="0">
              <a:solidFill>
                <a:srgbClr val="FF0000"/>
              </a:solidFill>
              <a:latin typeface="微軟正黑體" panose="020B0604030504040204" pitchFamily="34" charset="-120"/>
              <a:ea typeface="微軟正黑體" panose="020B0604030504040204" pitchFamily="34" charset="-120"/>
            </a:endParaRPr>
          </a:p>
          <a:p>
            <a:pPr marL="593725" lvl="1" indent="-342900">
              <a:buFont typeface="Wingdings" panose="05000000000000000000" pitchFamily="2" charset="2"/>
              <a:buAutoNum type="circleNumWdWhitePlain"/>
            </a:pPr>
            <a:r>
              <a:rPr kumimoji="0" lang="zh-TW" altLang="en-US" sz="1800" dirty="0">
                <a:solidFill>
                  <a:prstClr val="black"/>
                </a:solidFill>
                <a:latin typeface="微軟正黑體" panose="020B0604030504040204" pitchFamily="34" charset="-120"/>
                <a:ea typeface="微軟正黑體" panose="020B0604030504040204" pitchFamily="34" charset="-120"/>
              </a:rPr>
              <a:t>檢視長照服務</a:t>
            </a:r>
            <a:r>
              <a:rPr kumimoji="0" lang="zh-TW" altLang="en-US" sz="1800" dirty="0" smtClean="0">
                <a:solidFill>
                  <a:prstClr val="black"/>
                </a:solidFill>
                <a:latin typeface="微軟正黑體" panose="020B0604030504040204" pitchFamily="34" charset="-120"/>
                <a:ea typeface="微軟正黑體" panose="020B0604030504040204" pitchFamily="34" charset="-120"/>
              </a:rPr>
              <a:t>流程，接軌出院準備服務，無縫評估</a:t>
            </a:r>
            <a:endParaRPr kumimoji="0" lang="en-US" altLang="zh-TW" sz="1800" dirty="0">
              <a:solidFill>
                <a:prstClr val="black"/>
              </a:solidFill>
              <a:latin typeface="微軟正黑體" panose="020B0604030504040204" pitchFamily="34" charset="-120"/>
              <a:ea typeface="微軟正黑體" panose="020B0604030504040204" pitchFamily="34" charset="-120"/>
            </a:endParaRPr>
          </a:p>
          <a:p>
            <a:pPr marL="593725" lvl="1" indent="-342900">
              <a:buFont typeface="Wingdings" panose="05000000000000000000" pitchFamily="2" charset="2"/>
              <a:buAutoNum type="circleNumWdWhitePlain"/>
            </a:pPr>
            <a:r>
              <a:rPr kumimoji="0" lang="zh-TW" altLang="en-US" sz="1800" dirty="0">
                <a:solidFill>
                  <a:prstClr val="black"/>
                </a:solidFill>
                <a:latin typeface="微軟正黑體" panose="020B0604030504040204" pitchFamily="34" charset="-120"/>
                <a:ea typeface="微軟正黑體" panose="020B0604030504040204" pitchFamily="34" charset="-120"/>
              </a:rPr>
              <a:t>檢討照顧管理模式</a:t>
            </a:r>
            <a:endParaRPr kumimoji="0" lang="en-US" altLang="zh-TW" sz="1800" dirty="0">
              <a:solidFill>
                <a:prstClr val="black"/>
              </a:solidFill>
              <a:latin typeface="微軟正黑體" panose="020B0604030504040204" pitchFamily="34" charset="-120"/>
              <a:ea typeface="微軟正黑體" panose="020B0604030504040204" pitchFamily="34" charset="-120"/>
            </a:endParaRPr>
          </a:p>
          <a:p>
            <a:pPr marL="536575" lvl="1"/>
            <a:r>
              <a:rPr kumimoji="0" lang="zh-TW" altLang="en-US" sz="1800" b="1" dirty="0" smtClean="0">
                <a:solidFill>
                  <a:srgbClr val="FF0000"/>
                </a:solidFill>
                <a:latin typeface="微軟正黑體" panose="020B0604030504040204" pitchFamily="34" charset="-120"/>
                <a:ea typeface="微軟正黑體" panose="020B0604030504040204" pitchFamily="34" charset="-120"/>
              </a:rPr>
              <a:t>照顧</a:t>
            </a:r>
            <a:r>
              <a:rPr kumimoji="0" lang="zh-TW" altLang="en-US" sz="1800" b="1" dirty="0">
                <a:solidFill>
                  <a:srgbClr val="FF0000"/>
                </a:solidFill>
                <a:latin typeface="微軟正黑體" panose="020B0604030504040204" pitchFamily="34" charset="-120"/>
                <a:ea typeface="微軟正黑體" panose="020B0604030504040204" pitchFamily="34" charset="-120"/>
              </a:rPr>
              <a:t>需求評估工具</a:t>
            </a:r>
            <a:r>
              <a:rPr kumimoji="0" lang="zh-TW" altLang="en-US" sz="1800" b="1" dirty="0" smtClean="0">
                <a:solidFill>
                  <a:srgbClr val="FF0000"/>
                </a:solidFill>
                <a:latin typeface="微軟正黑體" panose="020B0604030504040204" pitchFamily="34" charset="-120"/>
                <a:ea typeface="微軟正黑體" panose="020B0604030504040204" pitchFamily="34" charset="-120"/>
              </a:rPr>
              <a:t>研發</a:t>
            </a:r>
            <a:endParaRPr kumimoji="0"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593725" lvl="1" indent="-342900">
              <a:buFont typeface="Wingdings" panose="05000000000000000000" pitchFamily="2" charset="2"/>
              <a:buAutoNum type="circleNumWdWhitePlain"/>
            </a:pPr>
            <a:r>
              <a:rPr kumimoji="0" lang="zh-TW" altLang="en-US" sz="1800" dirty="0">
                <a:solidFill>
                  <a:prstClr val="black"/>
                </a:solidFill>
                <a:latin typeface="微軟正黑體" panose="020B0604030504040204" pitchFamily="34" charset="-120"/>
                <a:ea typeface="微軟正黑體" panose="020B0604030504040204" pitchFamily="34" charset="-120"/>
              </a:rPr>
              <a:t>整合舊有評估量</a:t>
            </a:r>
            <a:r>
              <a:rPr kumimoji="0" lang="zh-TW" altLang="en-US" sz="1800" dirty="0" smtClean="0">
                <a:solidFill>
                  <a:prstClr val="black"/>
                </a:solidFill>
                <a:latin typeface="微軟正黑體" panose="020B0604030504040204" pitchFamily="34" charset="-120"/>
                <a:ea typeface="微軟正黑體" panose="020B0604030504040204" pitchFamily="34" charset="-120"/>
              </a:rPr>
              <a:t>表，發展新型量表</a:t>
            </a:r>
            <a:endParaRPr kumimoji="0" lang="en-US" altLang="zh-TW" sz="1800" dirty="0" smtClean="0">
              <a:solidFill>
                <a:prstClr val="black"/>
              </a:solidFill>
              <a:latin typeface="微軟正黑體" panose="020B0604030504040204" pitchFamily="34" charset="-120"/>
              <a:ea typeface="微軟正黑體" panose="020B0604030504040204" pitchFamily="34" charset="-120"/>
            </a:endParaRPr>
          </a:p>
        </p:txBody>
      </p:sp>
      <p:sp>
        <p:nvSpPr>
          <p:cNvPr id="8" name="投影片編號版面配置區 1"/>
          <p:cNvSpPr>
            <a:spLocks noGrp="1"/>
          </p:cNvSpPr>
          <p:nvPr>
            <p:ph type="sldNum" sz="quarter" idx="12"/>
          </p:nvPr>
        </p:nvSpPr>
        <p:spPr>
          <a:xfrm>
            <a:off x="6975475" y="6519925"/>
            <a:ext cx="2133600" cy="365125"/>
          </a:xfrm>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20</a:t>
            </a:fld>
            <a:endParaRPr lang="en-US" altLang="zh-TW" dirty="0">
              <a:solidFill>
                <a:prstClr val="black"/>
              </a:solidFill>
              <a:latin typeface="Calibri" panose="020F0502020204030204" pitchFamily="34" charset="0"/>
            </a:endParaRPr>
          </a:p>
        </p:txBody>
      </p:sp>
    </p:spTree>
    <p:extLst>
      <p:ext uri="{BB962C8B-B14F-4D97-AF65-F5344CB8AC3E}">
        <p14:creationId xmlns:p14="http://schemas.microsoft.com/office/powerpoint/2010/main" val="208432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2799"/>
            <a:ext cx="8229600" cy="1425575"/>
          </a:xfrm>
        </p:spPr>
        <p:txBody>
          <a:bodyPr>
            <a:normAutofit/>
          </a:bodyPr>
          <a:lstStyle/>
          <a:p>
            <a:r>
              <a:rPr kumimoji="0" lang="zh-TW" altLang="en-US" kern="1200" dirty="0" smtClean="0">
                <a:solidFill>
                  <a:schemeClr val="tx1"/>
                </a:solidFill>
                <a:latin typeface="標楷體" pitchFamily="65" charset="-120"/>
                <a:cs typeface="+mn-cs"/>
              </a:rPr>
              <a:t>多元評估量表 </a:t>
            </a:r>
            <a:r>
              <a:rPr kumimoji="0" lang="en-US" altLang="zh-TW" kern="1200" dirty="0" smtClean="0">
                <a:solidFill>
                  <a:schemeClr val="tx1"/>
                </a:solidFill>
                <a:latin typeface="標楷體" pitchFamily="65" charset="-120"/>
                <a:cs typeface="+mn-cs"/>
              </a:rPr>
              <a:t/>
            </a:r>
            <a:br>
              <a:rPr kumimoji="0" lang="en-US" altLang="zh-TW" kern="1200" dirty="0" smtClean="0">
                <a:solidFill>
                  <a:schemeClr val="tx1"/>
                </a:solidFill>
                <a:latin typeface="標楷體" pitchFamily="65" charset="-120"/>
                <a:cs typeface="+mn-cs"/>
              </a:rPr>
            </a:br>
            <a:r>
              <a:rPr kumimoji="0" lang="en-US" altLang="zh-TW" sz="3100" kern="1200" dirty="0" smtClean="0">
                <a:solidFill>
                  <a:schemeClr val="tx1"/>
                </a:solidFill>
                <a:latin typeface="Calibri" panose="020F0502020204030204" pitchFamily="34" charset="0"/>
                <a:cs typeface="+mn-cs"/>
              </a:rPr>
              <a:t>(</a:t>
            </a:r>
            <a:r>
              <a:rPr kumimoji="0" lang="en-US" altLang="zh-TW" sz="3100" kern="1200" dirty="0" smtClean="0">
                <a:solidFill>
                  <a:srgbClr val="FF0000"/>
                </a:solidFill>
                <a:latin typeface="Calibri" panose="020F0502020204030204" pitchFamily="34" charset="0"/>
                <a:cs typeface="+mn-cs"/>
              </a:rPr>
              <a:t>M</a:t>
            </a:r>
            <a:r>
              <a:rPr kumimoji="0" lang="en-US" altLang="zh-TW" sz="3100" kern="1200" dirty="0" smtClean="0">
                <a:solidFill>
                  <a:schemeClr val="tx1"/>
                </a:solidFill>
                <a:latin typeface="Calibri" panose="020F0502020204030204" pitchFamily="34" charset="0"/>
                <a:cs typeface="+mn-cs"/>
              </a:rPr>
              <a:t>ulti-</a:t>
            </a:r>
            <a:r>
              <a:rPr kumimoji="0" lang="en-US" altLang="zh-TW" sz="3100" kern="1200" dirty="0" smtClean="0">
                <a:solidFill>
                  <a:srgbClr val="FF0000"/>
                </a:solidFill>
                <a:latin typeface="Calibri" panose="020F0502020204030204" pitchFamily="34" charset="0"/>
                <a:cs typeface="+mn-cs"/>
              </a:rPr>
              <a:t>D</a:t>
            </a:r>
            <a:r>
              <a:rPr kumimoji="0" lang="en-US" altLang="zh-TW" sz="3100" kern="1200" dirty="0" smtClean="0">
                <a:solidFill>
                  <a:schemeClr val="tx1"/>
                </a:solidFill>
                <a:latin typeface="Calibri" panose="020F0502020204030204" pitchFamily="34" charset="0"/>
                <a:cs typeface="+mn-cs"/>
              </a:rPr>
              <a:t>imensional </a:t>
            </a:r>
            <a:r>
              <a:rPr kumimoji="0" lang="en-US" altLang="zh-TW" sz="3100" kern="1200" dirty="0" smtClean="0">
                <a:solidFill>
                  <a:srgbClr val="FF0000"/>
                </a:solidFill>
                <a:latin typeface="Calibri" panose="020F0502020204030204" pitchFamily="34" charset="0"/>
                <a:cs typeface="+mn-cs"/>
              </a:rPr>
              <a:t>A</a:t>
            </a:r>
            <a:r>
              <a:rPr kumimoji="0" lang="en-US" altLang="zh-TW" sz="3100" kern="1200" dirty="0" smtClean="0">
                <a:solidFill>
                  <a:schemeClr val="tx1"/>
                </a:solidFill>
                <a:latin typeface="Calibri" panose="020F0502020204030204" pitchFamily="34" charset="0"/>
                <a:cs typeface="+mn-cs"/>
              </a:rPr>
              <a:t>ssessment </a:t>
            </a:r>
            <a:r>
              <a:rPr kumimoji="0" lang="en-US" altLang="zh-TW" sz="3100" kern="1200" dirty="0" smtClean="0">
                <a:solidFill>
                  <a:srgbClr val="FF0000"/>
                </a:solidFill>
                <a:latin typeface="Calibri" panose="020F0502020204030204" pitchFamily="34" charset="0"/>
                <a:cs typeface="+mn-cs"/>
              </a:rPr>
              <a:t>I</a:t>
            </a:r>
            <a:r>
              <a:rPr kumimoji="0" lang="en-US" altLang="zh-TW" sz="3100" kern="1200" dirty="0" smtClean="0">
                <a:solidFill>
                  <a:schemeClr val="tx1"/>
                </a:solidFill>
                <a:latin typeface="Calibri" panose="020F0502020204030204" pitchFamily="34" charset="0"/>
                <a:cs typeface="+mn-cs"/>
              </a:rPr>
              <a:t>nstrument)</a:t>
            </a:r>
            <a:endParaRPr kumimoji="0" lang="zh-TW" altLang="en-US" sz="3100" kern="1200" dirty="0">
              <a:solidFill>
                <a:schemeClr val="tx1"/>
              </a:solidFill>
              <a:latin typeface="Calibri" panose="020F0502020204030204" pitchFamily="34" charset="0"/>
              <a:cs typeface="+mn-cs"/>
            </a:endParaRPr>
          </a:p>
        </p:txBody>
      </p:sp>
      <p:sp>
        <p:nvSpPr>
          <p:cNvPr id="11" name="投影片編號版面配置區 3"/>
          <p:cNvSpPr txBox="1">
            <a:spLocks noGrp="1"/>
          </p:cNvSpPr>
          <p:nvPr/>
        </p:nvSpPr>
        <p:spPr bwMode="auto">
          <a:xfrm>
            <a:off x="8605838" y="6481763"/>
            <a:ext cx="503237" cy="476250"/>
          </a:xfrm>
          <a:prstGeom prst="rect">
            <a:avLst/>
          </a:prstGeom>
          <a:noFill/>
          <a:ln w="9525">
            <a:noFill/>
            <a:miter lim="800000"/>
            <a:headEnd/>
            <a:tailEnd/>
          </a:ln>
        </p:spPr>
        <p:txBody>
          <a:bodyPr/>
          <a:lstStyle/>
          <a:p>
            <a:pPr algn="r"/>
            <a:fld id="{2A16FECE-1B48-44B5-927C-4DAA8738114E}" type="slidenum">
              <a:rPr kumimoji="0" lang="en-US" altLang="zh-TW" sz="1600">
                <a:solidFill>
                  <a:srgbClr val="000000"/>
                </a:solidFill>
              </a:rPr>
              <a:pPr algn="r"/>
              <a:t>21</a:t>
            </a:fld>
            <a:endParaRPr kumimoji="0" lang="en-US" altLang="zh-TW" sz="1600" dirty="0">
              <a:solidFill>
                <a:srgbClr val="000000"/>
              </a:solidFill>
            </a:endParaRPr>
          </a:p>
        </p:txBody>
      </p:sp>
      <p:sp>
        <p:nvSpPr>
          <p:cNvPr id="9" name="圓角矩形 8"/>
          <p:cNvSpPr/>
          <p:nvPr/>
        </p:nvSpPr>
        <p:spPr bwMode="auto">
          <a:xfrm>
            <a:off x="446807" y="1268760"/>
            <a:ext cx="8159031" cy="144016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71463" indent="-271463" algn="just">
              <a:buFont typeface="Wingdings" panose="05000000000000000000" pitchFamily="2" charset="2"/>
              <a:buChar char="Ø"/>
            </a:pPr>
            <a:r>
              <a:rPr lang="zh-TW" altLang="zh-TW" sz="2800" b="1" dirty="0">
                <a:solidFill>
                  <a:schemeClr val="tx1"/>
                </a:solidFill>
                <a:latin typeface="標楷體" panose="03000509000000000000" pitchFamily="65" charset="-120"/>
                <a:ea typeface="標楷體" panose="03000509000000000000" pitchFamily="65" charset="-120"/>
              </a:rPr>
              <a:t>發展核心</a:t>
            </a:r>
            <a:r>
              <a:rPr lang="zh-TW" altLang="zh-TW" sz="24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具</a:t>
            </a:r>
            <a:r>
              <a:rPr lang="zh-TW" altLang="zh-TW" sz="2800" dirty="0">
                <a:latin typeface="標楷體" panose="03000509000000000000" pitchFamily="65" charset="-120"/>
                <a:ea typeface="標楷體" panose="03000509000000000000" pitchFamily="65" charset="-120"/>
              </a:rPr>
              <a:t>長照需要及給付銜接之量表</a:t>
            </a:r>
            <a:r>
              <a:rPr lang="zh-TW"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運用</a:t>
            </a:r>
            <a:r>
              <a:rPr lang="zh-TW" altLang="zh-TW" sz="2800" dirty="0" smtClean="0">
                <a:latin typeface="標楷體" panose="03000509000000000000" pitchFamily="65" charset="-120"/>
                <a:ea typeface="標楷體" panose="03000509000000000000" pitchFamily="65" charset="-120"/>
              </a:rPr>
              <a:t>全</a:t>
            </a:r>
            <a:r>
              <a:rPr lang="zh-TW" altLang="zh-TW" sz="2800" dirty="0">
                <a:latin typeface="標楷體" panose="03000509000000000000" pitchFamily="65" charset="-120"/>
                <a:ea typeface="標楷體" panose="03000509000000000000" pitchFamily="65" charset="-120"/>
              </a:rPr>
              <a:t>年齡層、族群（原住民、身心障礙</a:t>
            </a:r>
            <a:r>
              <a:rPr lang="zh-TW" altLang="zh-TW" sz="2800" dirty="0" smtClean="0">
                <a:latin typeface="標楷體" panose="03000509000000000000" pitchFamily="65" charset="-120"/>
                <a:ea typeface="標楷體" panose="03000509000000000000" pitchFamily="65" charset="-120"/>
              </a:rPr>
              <a:t>者</a:t>
            </a:r>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失智</a:t>
            </a:r>
            <a:r>
              <a:rPr lang="zh-TW" altLang="en-US" sz="2800" dirty="0" smtClean="0">
                <a:latin typeface="標楷體" panose="03000509000000000000" pitchFamily="65" charset="-120"/>
                <a:ea typeface="標楷體" panose="03000509000000000000" pitchFamily="65" charset="-120"/>
              </a:rPr>
              <a:t>症者</a:t>
            </a:r>
            <a:r>
              <a:rPr lang="zh-TW" altLang="zh-TW" sz="2800" dirty="0" smtClean="0">
                <a:latin typeface="標楷體" panose="03000509000000000000" pitchFamily="65" charset="-120"/>
                <a:ea typeface="標楷體" panose="03000509000000000000" pitchFamily="65" charset="-120"/>
              </a:rPr>
              <a:t>等</a:t>
            </a:r>
            <a:r>
              <a:rPr lang="zh-TW" altLang="zh-TW" sz="2800" dirty="0">
                <a:latin typeface="標楷體" panose="03000509000000000000" pitchFamily="65" charset="-120"/>
                <a:ea typeface="標楷體" panose="03000509000000000000" pitchFamily="65" charset="-120"/>
              </a:rPr>
              <a:t>）及其主要照顧</a:t>
            </a:r>
            <a:r>
              <a:rPr lang="zh-TW" altLang="zh-TW" sz="2800" dirty="0" smtClean="0">
                <a:latin typeface="標楷體" panose="03000509000000000000" pitchFamily="65" charset="-120"/>
                <a:ea typeface="標楷體" panose="03000509000000000000" pitchFamily="65" charset="-120"/>
              </a:rPr>
              <a:t>者</a:t>
            </a:r>
            <a:r>
              <a:rPr lang="zh-TW" altLang="en-US" sz="2800" dirty="0" smtClean="0">
                <a:latin typeface="標楷體" panose="03000509000000000000" pitchFamily="65" charset="-120"/>
                <a:ea typeface="標楷體" panose="03000509000000000000" pitchFamily="65" charset="-120"/>
              </a:rPr>
              <a:t>之評估量表</a:t>
            </a:r>
            <a:endParaRPr lang="en-US" altLang="zh-TW" sz="2800" dirty="0">
              <a:latin typeface="標楷體" panose="03000509000000000000" pitchFamily="65" charset="-120"/>
              <a:ea typeface="標楷體" panose="03000509000000000000" pitchFamily="65" charset="-120"/>
            </a:endParaRPr>
          </a:p>
        </p:txBody>
      </p:sp>
      <p:sp>
        <p:nvSpPr>
          <p:cNvPr id="10" name="圓角矩形 9"/>
          <p:cNvSpPr/>
          <p:nvPr/>
        </p:nvSpPr>
        <p:spPr bwMode="auto">
          <a:xfrm>
            <a:off x="467544" y="2780928"/>
            <a:ext cx="8159031" cy="194421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just">
              <a:buFont typeface="Wingdings" panose="05000000000000000000" pitchFamily="2" charset="2"/>
              <a:buChar char="Ø"/>
            </a:pPr>
            <a:r>
              <a:rPr lang="zh-TW" altLang="en-US" sz="2800" b="1" dirty="0">
                <a:solidFill>
                  <a:schemeClr val="tx1"/>
                </a:solidFill>
                <a:latin typeface="標楷體" panose="03000509000000000000" pitchFamily="65" charset="-120"/>
                <a:ea typeface="標楷體" panose="03000509000000000000" pitchFamily="65" charset="-120"/>
              </a:rPr>
              <a:t>量表驗證</a:t>
            </a:r>
            <a:r>
              <a:rPr lang="zh-TW" altLang="zh-TW" sz="2400" dirty="0" smtClean="0">
                <a:latin typeface="標楷體" panose="03000509000000000000" pitchFamily="65" charset="-120"/>
                <a:ea typeface="標楷體" panose="03000509000000000000" pitchFamily="65" charset="-120"/>
              </a:rPr>
              <a:t>：</a:t>
            </a:r>
            <a:r>
              <a:rPr lang="zh-TW" altLang="zh-TW" sz="2800" dirty="0" smtClean="0">
                <a:latin typeface="Calibri" panose="020F0502020204030204" pitchFamily="34" charset="0"/>
                <a:ea typeface="標楷體" panose="03000509000000000000" pitchFamily="65" charset="-120"/>
              </a:rPr>
              <a:t>全國</a:t>
            </a:r>
            <a:r>
              <a:rPr lang="zh-TW" altLang="zh-TW" sz="2800" dirty="0">
                <a:latin typeface="Calibri" panose="020F0502020204030204" pitchFamily="34" charset="0"/>
                <a:ea typeface="標楷體" panose="03000509000000000000" pitchFamily="65" charset="-120"/>
              </a:rPr>
              <a:t>含山地離島之失能個案及其主要照顧者需要調查</a:t>
            </a:r>
            <a:r>
              <a:rPr lang="en-US" altLang="zh-TW" sz="2800" dirty="0">
                <a:latin typeface="Calibri" panose="020F0502020204030204" pitchFamily="34" charset="0"/>
                <a:ea typeface="標楷體" panose="03000509000000000000" pitchFamily="65" charset="-120"/>
              </a:rPr>
              <a:t>17,491</a:t>
            </a:r>
            <a:r>
              <a:rPr lang="zh-TW" altLang="zh-TW" sz="2800" dirty="0">
                <a:latin typeface="Calibri" panose="020F0502020204030204" pitchFamily="34" charset="0"/>
                <a:ea typeface="標楷體" panose="03000509000000000000" pitchFamily="65" charset="-120"/>
              </a:rPr>
              <a:t>樣本</a:t>
            </a:r>
            <a:r>
              <a:rPr lang="zh-TW" altLang="en-US" sz="2800" dirty="0">
                <a:latin typeface="Calibri" panose="020F0502020204030204" pitchFamily="34" charset="0"/>
                <a:ea typeface="標楷體" panose="03000509000000000000" pitchFamily="65" charset="-120"/>
              </a:rPr>
              <a:t>；</a:t>
            </a:r>
            <a:r>
              <a:rPr lang="zh-TW" altLang="zh-TW" sz="2800" dirty="0">
                <a:latin typeface="Calibri" panose="020F0502020204030204" pitchFamily="34" charset="0"/>
                <a:ea typeface="標楷體" panose="03000509000000000000" pitchFamily="65" charset="-120"/>
              </a:rPr>
              <a:t>針對精神障礙者、智能障礙者、失智症者及具長照需要群體，進行修訂</a:t>
            </a:r>
            <a:r>
              <a:rPr lang="zh-TW" altLang="en-US" sz="2800" dirty="0">
                <a:latin typeface="Calibri" panose="020F0502020204030204" pitchFamily="34" charset="0"/>
                <a:ea typeface="標楷體" panose="03000509000000000000" pitchFamily="65" charset="-120"/>
              </a:rPr>
              <a:t>；</a:t>
            </a:r>
            <a:r>
              <a:rPr lang="zh-TW" altLang="zh-TW" sz="2800" dirty="0" smtClean="0">
                <a:latin typeface="Calibri" panose="020F0502020204030204" pitchFamily="34" charset="0"/>
                <a:ea typeface="標楷體" panose="03000509000000000000" pitchFamily="65" charset="-120"/>
              </a:rPr>
              <a:t>試辦</a:t>
            </a:r>
            <a:r>
              <a:rPr lang="zh-TW" altLang="en-US" sz="2800" dirty="0" smtClean="0">
                <a:latin typeface="Calibri" panose="020F0502020204030204" pitchFamily="34" charset="0"/>
                <a:ea typeface="標楷體" panose="03000509000000000000" pitchFamily="65" charset="-120"/>
              </a:rPr>
              <a:t>五</a:t>
            </a:r>
            <a:r>
              <a:rPr lang="zh-TW" altLang="zh-TW" sz="2800" dirty="0" smtClean="0">
                <a:latin typeface="Calibri" panose="020F0502020204030204" pitchFamily="34" charset="0"/>
                <a:ea typeface="標楷體" panose="03000509000000000000" pitchFamily="65" charset="-120"/>
              </a:rPr>
              <a:t>縣市</a:t>
            </a:r>
            <a:r>
              <a:rPr lang="zh-TW" altLang="zh-TW" sz="2800" dirty="0">
                <a:latin typeface="Calibri" panose="020F0502020204030204" pitchFamily="34" charset="0"/>
                <a:ea typeface="標楷體" panose="03000509000000000000" pitchFamily="65" charset="-120"/>
              </a:rPr>
              <a:t>蒐集</a:t>
            </a:r>
            <a:r>
              <a:rPr lang="en-US" altLang="zh-TW" sz="2800" dirty="0">
                <a:latin typeface="Calibri" panose="020F0502020204030204" pitchFamily="34" charset="0"/>
                <a:ea typeface="標楷體" panose="03000509000000000000" pitchFamily="65" charset="-120"/>
              </a:rPr>
              <a:t>3,205</a:t>
            </a:r>
            <a:r>
              <a:rPr lang="zh-TW" altLang="zh-TW" sz="2800" dirty="0">
                <a:latin typeface="Calibri" panose="020F0502020204030204" pitchFamily="34" charset="0"/>
                <a:ea typeface="標楷體" panose="03000509000000000000" pitchFamily="65" charset="-120"/>
              </a:rPr>
              <a:t>樣本進行</a:t>
            </a:r>
            <a:r>
              <a:rPr lang="zh-TW" altLang="zh-TW" sz="2800" dirty="0" smtClean="0">
                <a:latin typeface="Calibri" panose="020F0502020204030204" pitchFamily="34" charset="0"/>
                <a:ea typeface="標楷體" panose="03000509000000000000" pitchFamily="65" charset="-120"/>
              </a:rPr>
              <a:t>修正</a:t>
            </a:r>
            <a:endParaRPr lang="en-US" altLang="zh-TW" sz="2800" dirty="0">
              <a:latin typeface="Calibri" panose="020F0502020204030204" pitchFamily="34" charset="0"/>
              <a:ea typeface="標楷體" panose="03000509000000000000" pitchFamily="65" charset="-120"/>
            </a:endParaRPr>
          </a:p>
        </p:txBody>
      </p:sp>
      <p:sp>
        <p:nvSpPr>
          <p:cNvPr id="12" name="圓角矩形 11"/>
          <p:cNvSpPr/>
          <p:nvPr/>
        </p:nvSpPr>
        <p:spPr bwMode="auto">
          <a:xfrm>
            <a:off x="467544" y="4797152"/>
            <a:ext cx="8159031" cy="1872208"/>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buFont typeface="Wingdings" panose="05000000000000000000" pitchFamily="2" charset="2"/>
              <a:buChar char="Ø"/>
            </a:pPr>
            <a:r>
              <a:rPr lang="zh-TW" altLang="zh-TW" sz="2800" b="1" dirty="0" smtClean="0">
                <a:latin typeface="Calibri" panose="020F0502020204030204" pitchFamily="34" charset="0"/>
                <a:ea typeface="標楷體" panose="03000509000000000000" pitchFamily="65" charset="-120"/>
              </a:rPr>
              <a:t>六大</a:t>
            </a:r>
            <a:r>
              <a:rPr lang="zh-TW" altLang="zh-TW" sz="2800" b="1" dirty="0">
                <a:latin typeface="Calibri" panose="020F0502020204030204" pitchFamily="34" charset="0"/>
                <a:ea typeface="標楷體" panose="03000509000000000000" pitchFamily="65" charset="-120"/>
              </a:rPr>
              <a:t>面向</a:t>
            </a:r>
            <a:r>
              <a:rPr lang="zh-TW" altLang="zh-TW" sz="2800" b="1" dirty="0" smtClean="0">
                <a:latin typeface="Calibri" panose="020F0502020204030204" pitchFamily="34" charset="0"/>
                <a:ea typeface="標楷體" panose="03000509000000000000" pitchFamily="65" charset="-120"/>
              </a:rPr>
              <a:t>架構</a:t>
            </a:r>
            <a:r>
              <a:rPr lang="zh-TW" altLang="zh-TW" sz="2400" dirty="0" smtClean="0">
                <a:latin typeface="標楷體" panose="03000509000000000000" pitchFamily="65" charset="-120"/>
                <a:ea typeface="標楷體" panose="03000509000000000000" pitchFamily="65" charset="-120"/>
              </a:rPr>
              <a:t>：</a:t>
            </a:r>
            <a:r>
              <a:rPr lang="en-US" altLang="zh-TW" sz="2800" dirty="0" smtClean="0">
                <a:latin typeface="Calibri" panose="020F0502020204030204" pitchFamily="34" charset="0"/>
                <a:ea typeface="標楷體" panose="03000509000000000000" pitchFamily="65" charset="-120"/>
              </a:rPr>
              <a:t>1.</a:t>
            </a:r>
            <a:r>
              <a:rPr lang="zh-TW" altLang="zh-TW" sz="2800" dirty="0" smtClean="0">
                <a:latin typeface="Calibri" panose="020F0502020204030204" pitchFamily="34" charset="0"/>
                <a:ea typeface="標楷體" panose="03000509000000000000" pitchFamily="65" charset="-120"/>
              </a:rPr>
              <a:t>日常</a:t>
            </a:r>
            <a:r>
              <a:rPr lang="zh-TW" altLang="zh-TW" sz="2800" dirty="0">
                <a:latin typeface="Calibri" panose="020F0502020204030204" pitchFamily="34" charset="0"/>
                <a:ea typeface="標楷體" panose="03000509000000000000" pitchFamily="65" charset="-120"/>
              </a:rPr>
              <a:t>活動功能</a:t>
            </a:r>
            <a:r>
              <a:rPr lang="en-US" altLang="zh-TW" sz="2800" dirty="0">
                <a:latin typeface="Calibri" panose="020F0502020204030204" pitchFamily="34" charset="0"/>
                <a:ea typeface="標楷體" panose="03000509000000000000" pitchFamily="65" charset="-120"/>
              </a:rPr>
              <a:t>(ADLs)</a:t>
            </a:r>
            <a:r>
              <a:rPr lang="zh-TW" altLang="zh-TW" sz="2800" dirty="0">
                <a:latin typeface="Calibri" panose="020F0502020204030204" pitchFamily="34" charset="0"/>
                <a:ea typeface="標楷體" panose="03000509000000000000" pitchFamily="65" charset="-120"/>
              </a:rPr>
              <a:t>及工具性日常活動</a:t>
            </a:r>
            <a:r>
              <a:rPr lang="en-US" altLang="zh-TW" sz="2800" dirty="0">
                <a:latin typeface="Calibri" panose="020F0502020204030204" pitchFamily="34" charset="0"/>
                <a:ea typeface="標楷體" panose="03000509000000000000" pitchFamily="65" charset="-120"/>
              </a:rPr>
              <a:t>(IADLs)</a:t>
            </a:r>
            <a:r>
              <a:rPr lang="zh-TW" altLang="zh-TW" sz="2800" dirty="0" smtClean="0">
                <a:latin typeface="Calibri" panose="020F0502020204030204" pitchFamily="34" charset="0"/>
                <a:ea typeface="標楷體" panose="03000509000000000000" pitchFamily="65" charset="-120"/>
              </a:rPr>
              <a:t>；</a:t>
            </a:r>
            <a:r>
              <a:rPr lang="en-US" altLang="zh-TW" sz="2800" dirty="0" smtClean="0">
                <a:latin typeface="Calibri" panose="020F0502020204030204" pitchFamily="34" charset="0"/>
                <a:ea typeface="標楷體" panose="03000509000000000000" pitchFamily="65" charset="-120"/>
              </a:rPr>
              <a:t>2.</a:t>
            </a:r>
            <a:r>
              <a:rPr lang="zh-TW" altLang="zh-TW" sz="2800" dirty="0" smtClean="0">
                <a:latin typeface="Calibri" panose="020F0502020204030204" pitchFamily="34" charset="0"/>
                <a:ea typeface="標楷體" panose="03000509000000000000" pitchFamily="65" charset="-120"/>
              </a:rPr>
              <a:t>溝通</a:t>
            </a:r>
            <a:r>
              <a:rPr lang="zh-TW" altLang="zh-TW" sz="2800" dirty="0">
                <a:latin typeface="Calibri" panose="020F0502020204030204" pitchFamily="34" charset="0"/>
                <a:ea typeface="標楷體" panose="03000509000000000000" pitchFamily="65" charset="-120"/>
              </a:rPr>
              <a:t>能力</a:t>
            </a:r>
            <a:r>
              <a:rPr lang="zh-TW" altLang="zh-TW" sz="2800" dirty="0" smtClean="0">
                <a:latin typeface="Calibri" panose="020F0502020204030204" pitchFamily="34" charset="0"/>
                <a:ea typeface="標楷體" panose="03000509000000000000" pitchFamily="65" charset="-120"/>
              </a:rPr>
              <a:t>；</a:t>
            </a:r>
            <a:r>
              <a:rPr lang="en-US" altLang="zh-TW" sz="2800" dirty="0" smtClean="0">
                <a:latin typeface="Calibri" panose="020F0502020204030204" pitchFamily="34" charset="0"/>
                <a:ea typeface="標楷體" panose="03000509000000000000" pitchFamily="65" charset="-120"/>
              </a:rPr>
              <a:t>3.</a:t>
            </a:r>
            <a:r>
              <a:rPr lang="zh-TW" altLang="zh-TW" sz="2800" dirty="0" smtClean="0">
                <a:latin typeface="Calibri" panose="020F0502020204030204" pitchFamily="34" charset="0"/>
                <a:ea typeface="標楷體" panose="03000509000000000000" pitchFamily="65" charset="-120"/>
              </a:rPr>
              <a:t>特殊</a:t>
            </a:r>
            <a:r>
              <a:rPr lang="zh-TW" altLang="zh-TW" sz="2800" dirty="0">
                <a:latin typeface="Calibri" panose="020F0502020204030204" pitchFamily="34" charset="0"/>
                <a:ea typeface="標楷體" panose="03000509000000000000" pitchFamily="65" charset="-120"/>
              </a:rPr>
              <a:t>及複雜照護需要</a:t>
            </a:r>
            <a:r>
              <a:rPr lang="zh-TW" altLang="zh-TW" sz="2800" dirty="0" smtClean="0">
                <a:latin typeface="Calibri" panose="020F0502020204030204" pitchFamily="34" charset="0"/>
                <a:ea typeface="標楷體" panose="03000509000000000000" pitchFamily="65" charset="-120"/>
              </a:rPr>
              <a:t>；</a:t>
            </a:r>
            <a:r>
              <a:rPr lang="en-US" altLang="zh-TW" sz="2800" dirty="0" smtClean="0">
                <a:latin typeface="Calibri" panose="020F0502020204030204" pitchFamily="34" charset="0"/>
                <a:ea typeface="標楷體" panose="03000509000000000000" pitchFamily="65" charset="-120"/>
              </a:rPr>
              <a:t>4.</a:t>
            </a:r>
            <a:r>
              <a:rPr lang="zh-TW" altLang="zh-TW" sz="2800" dirty="0" smtClean="0">
                <a:latin typeface="Calibri" panose="020F0502020204030204" pitchFamily="34" charset="0"/>
                <a:ea typeface="標楷體" panose="03000509000000000000" pitchFamily="65" charset="-120"/>
              </a:rPr>
              <a:t>認知</a:t>
            </a:r>
            <a:r>
              <a:rPr lang="zh-TW" altLang="zh-TW" sz="2800" dirty="0">
                <a:latin typeface="Calibri" panose="020F0502020204030204" pitchFamily="34" charset="0"/>
                <a:ea typeface="標楷體" panose="03000509000000000000" pitchFamily="65" charset="-120"/>
              </a:rPr>
              <a:t>功能情緒及行為、</a:t>
            </a:r>
            <a:r>
              <a:rPr lang="en-US" altLang="zh-TW" sz="2800" dirty="0">
                <a:latin typeface="Calibri" panose="020F0502020204030204" pitchFamily="34" charset="0"/>
                <a:ea typeface="標楷體" panose="03000509000000000000" pitchFamily="65" charset="-120"/>
              </a:rPr>
              <a:t>5.</a:t>
            </a:r>
            <a:r>
              <a:rPr lang="zh-TW" altLang="zh-TW" sz="2800" dirty="0">
                <a:latin typeface="Calibri" panose="020F0502020204030204" pitchFamily="34" charset="0"/>
                <a:ea typeface="標楷體" panose="03000509000000000000" pitchFamily="65" charset="-120"/>
              </a:rPr>
              <a:t>居家環境、家庭支持及社會支持</a:t>
            </a:r>
            <a:r>
              <a:rPr lang="zh-TW" altLang="zh-TW" sz="2800" dirty="0" smtClean="0">
                <a:latin typeface="Calibri" panose="020F0502020204030204" pitchFamily="34" charset="0"/>
                <a:ea typeface="標楷體" panose="03000509000000000000" pitchFamily="65" charset="-120"/>
              </a:rPr>
              <a:t>；</a:t>
            </a:r>
            <a:r>
              <a:rPr lang="en-US" altLang="zh-TW" sz="2800" dirty="0" smtClean="0">
                <a:latin typeface="Calibri" panose="020F0502020204030204" pitchFamily="34" charset="0"/>
                <a:ea typeface="標楷體" panose="03000509000000000000" pitchFamily="65" charset="-120"/>
              </a:rPr>
              <a:t>6.</a:t>
            </a:r>
            <a:r>
              <a:rPr lang="zh-TW" altLang="zh-TW" sz="2800" dirty="0" smtClean="0">
                <a:latin typeface="Calibri" panose="020F0502020204030204" pitchFamily="34" charset="0"/>
                <a:ea typeface="標楷體" panose="03000509000000000000" pitchFamily="65" charset="-120"/>
              </a:rPr>
              <a:t>主要</a:t>
            </a:r>
            <a:r>
              <a:rPr lang="zh-TW" altLang="zh-TW" sz="2800" dirty="0">
                <a:latin typeface="Calibri" panose="020F0502020204030204" pitchFamily="34" charset="0"/>
                <a:ea typeface="標楷體" panose="03000509000000000000" pitchFamily="65" charset="-120"/>
              </a:rPr>
              <a:t>照顧者</a:t>
            </a:r>
            <a:r>
              <a:rPr lang="zh-TW" altLang="zh-TW" sz="2800" dirty="0" smtClean="0">
                <a:latin typeface="Calibri" panose="020F0502020204030204" pitchFamily="34" charset="0"/>
                <a:ea typeface="標楷體" panose="03000509000000000000" pitchFamily="65" charset="-120"/>
              </a:rPr>
              <a:t>負荷</a:t>
            </a:r>
            <a:endParaRPr lang="zh-TW" altLang="en-US" sz="2800" dirty="0">
              <a:latin typeface="Calibri" panose="020F0502020204030204" pitchFamily="34" charset="0"/>
              <a:ea typeface="標楷體" panose="03000509000000000000" pitchFamily="65" charset="-120"/>
            </a:endParaRPr>
          </a:p>
        </p:txBody>
      </p:sp>
    </p:spTree>
    <p:extLst>
      <p:ext uri="{BB962C8B-B14F-4D97-AF65-F5344CB8AC3E}">
        <p14:creationId xmlns:p14="http://schemas.microsoft.com/office/powerpoint/2010/main" val="28206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標題 2"/>
          <p:cNvSpPr>
            <a:spLocks noGrp="1"/>
          </p:cNvSpPr>
          <p:nvPr>
            <p:ph type="title"/>
          </p:nvPr>
        </p:nvSpPr>
        <p:spPr>
          <a:xfrm>
            <a:off x="539552" y="116631"/>
            <a:ext cx="8570898" cy="1080121"/>
          </a:xfrm>
        </p:spPr>
        <p:txBody>
          <a:bodyPr>
            <a:normAutofit/>
          </a:bodyPr>
          <a:lstStyle/>
          <a:p>
            <a:r>
              <a:rPr kumimoji="0" lang="zh-TW" altLang="en-US" kern="1200" dirty="0" smtClean="0">
                <a:solidFill>
                  <a:schemeClr val="tx1"/>
                </a:solidFill>
                <a:latin typeface="標楷體" pitchFamily="65" charset="-120"/>
                <a:cs typeface="+mn-cs"/>
              </a:rPr>
              <a:t>多元評估量表智慧載</a:t>
            </a:r>
            <a:r>
              <a:rPr kumimoji="0" lang="zh-TW" altLang="en-US" kern="1200" dirty="0">
                <a:solidFill>
                  <a:schemeClr val="tx1"/>
                </a:solidFill>
                <a:latin typeface="標楷體" pitchFamily="65" charset="-120"/>
                <a:cs typeface="+mn-cs"/>
              </a:rPr>
              <a:t>具</a:t>
            </a:r>
          </a:p>
        </p:txBody>
      </p:sp>
      <p:graphicFrame>
        <p:nvGraphicFramePr>
          <p:cNvPr id="4" name="表格 3"/>
          <p:cNvGraphicFramePr>
            <a:graphicFrameLocks noGrp="1"/>
          </p:cNvGraphicFramePr>
          <p:nvPr>
            <p:extLst>
              <p:ext uri="{D42A27DB-BD31-4B8C-83A1-F6EECF244321}">
                <p14:modId xmlns:p14="http://schemas.microsoft.com/office/powerpoint/2010/main" val="2828104683"/>
              </p:ext>
            </p:extLst>
          </p:nvPr>
        </p:nvGraphicFramePr>
        <p:xfrm>
          <a:off x="323528" y="1196752"/>
          <a:ext cx="3888432" cy="3161570"/>
        </p:xfrm>
        <a:graphic>
          <a:graphicData uri="http://schemas.openxmlformats.org/drawingml/2006/table">
            <a:tbl>
              <a:tblPr firstRow="1" bandRow="1">
                <a:tableStyleId>{5940675A-B579-460E-94D1-54222C63F5DA}</a:tableStyleId>
              </a:tblPr>
              <a:tblGrid>
                <a:gridCol w="1121663"/>
                <a:gridCol w="2766769"/>
              </a:tblGrid>
              <a:tr h="288032">
                <a:tc>
                  <a:txBody>
                    <a:bodyPr/>
                    <a:lstStyle/>
                    <a:p>
                      <a:pPr marL="0" algn="ctr" defTabSz="914400" rtl="0" eaLnBrk="1" latinLnBrk="0" hangingPunct="1"/>
                      <a:r>
                        <a:rPr lang="zh-TW" altLang="en-US" sz="1600" b="1" kern="1200" dirty="0" smtClean="0">
                          <a:latin typeface="Calibri" panose="020F0502020204030204" pitchFamily="34" charset="0"/>
                          <a:ea typeface="標楷體" panose="03000509000000000000" pitchFamily="65" charset="-120"/>
                        </a:rPr>
                        <a:t>作業項目</a:t>
                      </a:r>
                      <a:endParaRPr lang="zh-TW" altLang="en-US" sz="1600" b="1" kern="1200" dirty="0">
                        <a:solidFill>
                          <a:schemeClr val="dk1"/>
                        </a:solidFill>
                        <a:latin typeface="Calibri" panose="020F0502020204030204" pitchFamily="34" charset="0"/>
                        <a:ea typeface="標楷體" panose="03000509000000000000" pitchFamily="65" charset="-120"/>
                        <a:cs typeface="+mn-cs"/>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c>
                  <a:txBody>
                    <a:bodyPr/>
                    <a:lstStyle/>
                    <a:p>
                      <a:pPr marL="0" algn="ctr" defTabSz="914400" rtl="0" eaLnBrk="1" latinLnBrk="0" hangingPunct="1"/>
                      <a:r>
                        <a:rPr lang="zh-TW" altLang="en-US" sz="1600" b="1" kern="1200" dirty="0" smtClean="0">
                          <a:solidFill>
                            <a:schemeClr val="tx1"/>
                          </a:solidFill>
                          <a:latin typeface="Calibri" panose="020F0502020204030204" pitchFamily="34" charset="0"/>
                          <a:ea typeface="標楷體" panose="03000509000000000000" pitchFamily="65" charset="-120"/>
                        </a:rPr>
                        <a:t>應用</a:t>
                      </a:r>
                      <a:r>
                        <a:rPr lang="zh-TW" altLang="en-US" sz="1600" b="1" kern="1200" dirty="0" smtClean="0">
                          <a:latin typeface="Calibri" panose="020F0502020204030204" pitchFamily="34" charset="0"/>
                          <a:ea typeface="標楷體" panose="03000509000000000000" pitchFamily="65" charset="-120"/>
                        </a:rPr>
                        <a:t>工具</a:t>
                      </a:r>
                      <a:endParaRPr lang="zh-TW" altLang="en-US" sz="1600" b="1" kern="1200" dirty="0">
                        <a:solidFill>
                          <a:schemeClr val="dk1"/>
                        </a:solidFill>
                        <a:latin typeface="Calibri" panose="020F0502020204030204" pitchFamily="34" charset="0"/>
                        <a:ea typeface="標楷體" panose="03000509000000000000" pitchFamily="65" charset="-120"/>
                        <a:cs typeface="+mn-cs"/>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r>
              <a:tr h="460453">
                <a:tc>
                  <a:txBody>
                    <a:bodyPr/>
                    <a:lstStyle/>
                    <a:p>
                      <a:pPr algn="ctr"/>
                      <a:r>
                        <a:rPr lang="zh-TW" altLang="en-US" sz="1600" b="1" dirty="0" smtClean="0">
                          <a:latin typeface="Calibri" panose="020F0502020204030204" pitchFamily="34" charset="0"/>
                          <a:ea typeface="標楷體" panose="03000509000000000000" pitchFamily="65" charset="-120"/>
                        </a:rPr>
                        <a:t>身心功能        需要評估</a:t>
                      </a:r>
                      <a:endParaRPr lang="zh-TW" altLang="en-US" sz="1600" b="1" dirty="0">
                        <a:latin typeface="Calibri" panose="020F0502020204030204" pitchFamily="34" charset="0"/>
                        <a:ea typeface="標楷體" panose="03000509000000000000" pitchFamily="65" charset="-12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c>
                  <a:txBody>
                    <a:bodyPr/>
                    <a:lstStyle/>
                    <a:p>
                      <a:r>
                        <a:rPr lang="zh-TW" altLang="en-US" sz="1600" dirty="0" smtClean="0">
                          <a:latin typeface="Calibri" panose="020F0502020204030204" pitchFamily="34" charset="0"/>
                          <a:ea typeface="標楷體" panose="03000509000000000000" pitchFamily="65" charset="-120"/>
                        </a:rPr>
                        <a:t>多元評估量表</a:t>
                      </a:r>
                      <a:r>
                        <a:rPr lang="en-US" altLang="zh-TW" sz="1600" dirty="0" smtClean="0">
                          <a:latin typeface="Calibri" panose="020F0502020204030204" pitchFamily="34" charset="0"/>
                          <a:ea typeface="標楷體" panose="03000509000000000000" pitchFamily="65" charset="-120"/>
                        </a:rPr>
                        <a:t>(MDAI)</a:t>
                      </a:r>
                      <a:r>
                        <a:rPr lang="zh-TW" altLang="en-US" sz="1600" dirty="0" smtClean="0">
                          <a:latin typeface="Calibri" panose="020F0502020204030204" pitchFamily="34" charset="0"/>
                          <a:ea typeface="標楷體" panose="03000509000000000000" pitchFamily="65" charset="-120"/>
                        </a:rPr>
                        <a:t>              六大面向架構</a:t>
                      </a:r>
                      <a:endParaRPr lang="zh-TW" altLang="en-US" sz="1600" b="0" dirty="0">
                        <a:latin typeface="Calibri" panose="020F0502020204030204" pitchFamily="34" charset="0"/>
                        <a:ea typeface="標楷體" panose="03000509000000000000" pitchFamily="65" charset="-120"/>
                      </a:endParaRPr>
                    </a:p>
                  </a:txBody>
                  <a:tcP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r>
              <a:tr h="601250">
                <a:tc>
                  <a:txBody>
                    <a:bodyPr/>
                    <a:lstStyle/>
                    <a:p>
                      <a:pPr algn="ctr"/>
                      <a:r>
                        <a:rPr lang="zh-TW" altLang="en-US" sz="1600" b="1" dirty="0" smtClean="0">
                          <a:latin typeface="Calibri" panose="020F0502020204030204" pitchFamily="34" charset="0"/>
                          <a:ea typeface="標楷體" panose="03000509000000000000" pitchFamily="65" charset="-120"/>
                        </a:rPr>
                        <a:t>給付等級  判定</a:t>
                      </a:r>
                      <a:endParaRPr lang="zh-TW" altLang="en-US" sz="1600" b="1" dirty="0">
                        <a:latin typeface="Calibri" panose="020F0502020204030204" pitchFamily="34" charset="0"/>
                        <a:ea typeface="標楷體" panose="03000509000000000000" pitchFamily="65" charset="-12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c>
                  <a:txBody>
                    <a:bodyPr/>
                    <a:lstStyle/>
                    <a:p>
                      <a:pPr defTabSz="1063625"/>
                      <a:r>
                        <a:rPr lang="zh-TW" altLang="en-US" sz="1600" dirty="0" smtClean="0">
                          <a:latin typeface="Calibri" panose="020F0502020204030204" pitchFamily="34" charset="0"/>
                          <a:ea typeface="標楷體" panose="03000509000000000000" pitchFamily="65" charset="-120"/>
                        </a:rPr>
                        <a:t>長期照護案例分類系統               </a:t>
                      </a:r>
                      <a:r>
                        <a:rPr lang="en-US" altLang="zh-TW" sz="1600" dirty="0" smtClean="0">
                          <a:latin typeface="Calibri" panose="020F0502020204030204" pitchFamily="34" charset="0"/>
                          <a:ea typeface="標楷體" panose="03000509000000000000" pitchFamily="65" charset="-120"/>
                        </a:rPr>
                        <a:t>(LTC-CMS)</a:t>
                      </a:r>
                      <a:endParaRPr lang="zh-TW" altLang="en-US" sz="1600" b="0" dirty="0">
                        <a:latin typeface="Calibri" panose="020F0502020204030204" pitchFamily="34" charset="0"/>
                        <a:ea typeface="標楷體" panose="03000509000000000000" pitchFamily="65" charset="-120"/>
                      </a:endParaRPr>
                    </a:p>
                  </a:txBody>
                  <a:tcP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r>
              <a:tr h="561628">
                <a:tc>
                  <a:txBody>
                    <a:bodyPr/>
                    <a:lstStyle/>
                    <a:p>
                      <a:pPr algn="ctr"/>
                      <a:r>
                        <a:rPr lang="zh-TW" altLang="en-US" sz="1600" b="1" dirty="0" smtClean="0">
                          <a:solidFill>
                            <a:schemeClr val="tx1"/>
                          </a:solidFill>
                          <a:latin typeface="Calibri" panose="020F0502020204030204" pitchFamily="34" charset="0"/>
                          <a:ea typeface="標楷體" panose="03000509000000000000" pitchFamily="65" charset="-120"/>
                        </a:rPr>
                        <a:t>照顧計畫     擬訂</a:t>
                      </a:r>
                      <a:endParaRPr lang="zh-TW" altLang="en-US" sz="1600" b="1" dirty="0">
                        <a:solidFill>
                          <a:schemeClr val="tx1"/>
                        </a:solidFill>
                        <a:latin typeface="Calibri" panose="020F0502020204030204" pitchFamily="34" charset="0"/>
                        <a:ea typeface="標楷體" panose="03000509000000000000" pitchFamily="65" charset="-12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c>
                  <a:txBody>
                    <a:bodyPr/>
                    <a:lstStyle/>
                    <a:p>
                      <a:pPr marL="87313" indent="-87313">
                        <a:buFont typeface="Arial" panose="020B0604020202020204" pitchFamily="34" charset="0"/>
                        <a:buChar char="•"/>
                      </a:pPr>
                      <a:r>
                        <a:rPr lang="zh-TW" altLang="en-US" sz="1600" dirty="0" smtClean="0">
                          <a:solidFill>
                            <a:schemeClr val="tx1"/>
                          </a:solidFill>
                          <a:latin typeface="Calibri" panose="020F0502020204030204" pitchFamily="34" charset="0"/>
                          <a:ea typeface="標楷體" panose="03000509000000000000" pitchFamily="65" charset="-120"/>
                        </a:rPr>
                        <a:t>長照給付項目</a:t>
                      </a:r>
                      <a:endParaRPr lang="en-US" altLang="zh-TW" sz="1600" dirty="0" smtClean="0">
                        <a:solidFill>
                          <a:schemeClr val="tx1"/>
                        </a:solidFill>
                        <a:latin typeface="Calibri" panose="020F0502020204030204" pitchFamily="34" charset="0"/>
                        <a:ea typeface="標楷體" panose="03000509000000000000" pitchFamily="65" charset="-120"/>
                      </a:endParaRPr>
                    </a:p>
                    <a:p>
                      <a:pPr marL="87313" indent="-87313" algn="l" defTabSz="914400" rtl="0" eaLnBrk="1" latinLnBrk="0" hangingPunct="1">
                        <a:buFont typeface="Arial" panose="020B0604020202020204" pitchFamily="34" charset="0"/>
                        <a:buChar char="•"/>
                      </a:pPr>
                      <a:r>
                        <a:rPr lang="zh-TW" altLang="en-US" sz="1600" kern="1200" dirty="0" smtClean="0">
                          <a:solidFill>
                            <a:schemeClr val="tx1"/>
                          </a:solidFill>
                          <a:latin typeface="Calibri" panose="020F0502020204030204" pitchFamily="34" charset="0"/>
                          <a:ea typeface="標楷體" panose="03000509000000000000" pitchFamily="65" charset="-120"/>
                        </a:rPr>
                        <a:t>地方社會福利資源資訊</a:t>
                      </a:r>
                      <a:endParaRPr lang="en-US" altLang="zh-TW" sz="1600" kern="1200" dirty="0" smtClean="0">
                        <a:solidFill>
                          <a:schemeClr val="tx1"/>
                        </a:solidFill>
                        <a:latin typeface="Calibri" panose="020F0502020204030204" pitchFamily="34" charset="0"/>
                        <a:ea typeface="標楷體" panose="03000509000000000000" pitchFamily="65" charset="-120"/>
                      </a:endParaRPr>
                    </a:p>
                    <a:p>
                      <a:pPr marL="87313" marR="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600" dirty="0" smtClean="0">
                          <a:solidFill>
                            <a:schemeClr val="tx1"/>
                          </a:solidFill>
                          <a:latin typeface="Calibri" panose="020F0502020204030204" pitchFamily="34" charset="0"/>
                          <a:ea typeface="標楷體" panose="03000509000000000000" pitchFamily="65" charset="-120"/>
                        </a:rPr>
                        <a:t>地方長照資源</a:t>
                      </a:r>
                      <a:r>
                        <a:rPr lang="en-US" altLang="zh-TW" sz="1600" dirty="0" smtClean="0">
                          <a:solidFill>
                            <a:schemeClr val="tx1"/>
                          </a:solidFill>
                          <a:latin typeface="Calibri" panose="020F0502020204030204" pitchFamily="34" charset="0"/>
                          <a:ea typeface="標楷體" panose="03000509000000000000" pitchFamily="65" charset="-120"/>
                        </a:rPr>
                        <a:t>GIS</a:t>
                      </a:r>
                      <a:r>
                        <a:rPr lang="zh-TW" altLang="en-US" sz="1600" dirty="0" smtClean="0">
                          <a:solidFill>
                            <a:schemeClr val="tx1"/>
                          </a:solidFill>
                          <a:latin typeface="Calibri" panose="020F0502020204030204" pitchFamily="34" charset="0"/>
                          <a:ea typeface="標楷體" panose="03000509000000000000" pitchFamily="65" charset="-120"/>
                        </a:rPr>
                        <a:t>系統</a:t>
                      </a:r>
                      <a:endParaRPr lang="zh-TW" altLang="en-US" sz="1600" kern="1200" dirty="0">
                        <a:solidFill>
                          <a:schemeClr val="tx1"/>
                        </a:solidFill>
                        <a:latin typeface="Calibri" panose="020F0502020204030204" pitchFamily="34" charset="0"/>
                        <a:ea typeface="標楷體" panose="03000509000000000000" pitchFamily="65" charset="-120"/>
                        <a:cs typeface="+mn-cs"/>
                      </a:endParaRPr>
                    </a:p>
                  </a:txBody>
                  <a:tcP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r>
              <a:tr h="561628">
                <a:tc>
                  <a:txBody>
                    <a:bodyPr/>
                    <a:lstStyle/>
                    <a:p>
                      <a:pPr algn="ctr"/>
                      <a:r>
                        <a:rPr lang="zh-TW" altLang="en-US" sz="1600" b="1" dirty="0" smtClean="0">
                          <a:solidFill>
                            <a:schemeClr val="tx1"/>
                          </a:solidFill>
                          <a:latin typeface="Calibri" panose="020F0502020204030204" pitchFamily="34" charset="0"/>
                          <a:ea typeface="標楷體" panose="03000509000000000000" pitchFamily="65" charset="-120"/>
                        </a:rPr>
                        <a:t>試辦計畫</a:t>
                      </a:r>
                      <a:endParaRPr lang="zh-TW" altLang="en-US" sz="1600" b="1" dirty="0">
                        <a:solidFill>
                          <a:schemeClr val="tx1"/>
                        </a:solidFill>
                        <a:latin typeface="Calibri" panose="020F0502020204030204" pitchFamily="34" charset="0"/>
                        <a:ea typeface="標楷體" panose="03000509000000000000" pitchFamily="65" charset="-120"/>
                      </a:endParaRPr>
                    </a:p>
                  </a:txBody>
                  <a:tcPr anchor="ct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c>
                  <a:txBody>
                    <a:bodyPr/>
                    <a:lstStyle/>
                    <a:p>
                      <a:pPr marL="0" indent="0" algn="l" defTabSz="914400" rtl="0" eaLnBrk="1" latinLnBrk="0" hangingPunct="1">
                        <a:buFont typeface="Arial" panose="020B0604020202020204" pitchFamily="34" charset="0"/>
                        <a:buNone/>
                      </a:pPr>
                      <a:r>
                        <a:rPr lang="en-US" altLang="zh-TW" sz="1600" kern="1200" dirty="0" smtClean="0">
                          <a:solidFill>
                            <a:schemeClr val="tx1"/>
                          </a:solidFill>
                          <a:latin typeface="Calibri" panose="020F0502020204030204" pitchFamily="34" charset="0"/>
                          <a:ea typeface="標楷體" panose="03000509000000000000" pitchFamily="65" charset="-120"/>
                          <a:cs typeface="+mn-cs"/>
                        </a:rPr>
                        <a:t>104</a:t>
                      </a:r>
                      <a:r>
                        <a:rPr lang="zh-TW" altLang="en-US" sz="1600" kern="1200" dirty="0" smtClean="0">
                          <a:solidFill>
                            <a:schemeClr val="tx1"/>
                          </a:solidFill>
                          <a:latin typeface="Calibri" panose="020F0502020204030204" pitchFamily="34" charset="0"/>
                          <a:ea typeface="標楷體" panose="03000509000000000000" pitchFamily="65" charset="-120"/>
                          <a:cs typeface="+mn-cs"/>
                        </a:rPr>
                        <a:t>年臺北市、新北市、臺中市、高雄市及花蓮縣五縣市之</a:t>
                      </a:r>
                      <a:r>
                        <a:rPr lang="en-US" altLang="zh-TW" sz="1600" kern="1200" dirty="0" smtClean="0">
                          <a:solidFill>
                            <a:schemeClr val="tx1"/>
                          </a:solidFill>
                          <a:latin typeface="Calibri" panose="020F0502020204030204" pitchFamily="34" charset="0"/>
                          <a:ea typeface="標楷體" panose="03000509000000000000" pitchFamily="65" charset="-120"/>
                          <a:cs typeface="+mn-cs"/>
                        </a:rPr>
                        <a:t>129</a:t>
                      </a:r>
                      <a:r>
                        <a:rPr lang="zh-TW" altLang="en-US" sz="1600" kern="1200" dirty="0" smtClean="0">
                          <a:solidFill>
                            <a:schemeClr val="tx1"/>
                          </a:solidFill>
                          <a:latin typeface="Calibri" panose="020F0502020204030204" pitchFamily="34" charset="0"/>
                          <a:ea typeface="標楷體" panose="03000509000000000000" pitchFamily="65" charset="-120"/>
                          <a:cs typeface="+mn-cs"/>
                        </a:rPr>
                        <a:t>位照管專員進行試辦</a:t>
                      </a:r>
                      <a:endParaRPr lang="zh-TW" altLang="en-US" sz="1600" kern="1200" dirty="0">
                        <a:solidFill>
                          <a:schemeClr val="tx1"/>
                        </a:solidFill>
                        <a:latin typeface="Calibri" panose="020F0502020204030204" pitchFamily="34" charset="0"/>
                        <a:ea typeface="標楷體" panose="03000509000000000000" pitchFamily="65" charset="-120"/>
                        <a:cs typeface="+mn-cs"/>
                      </a:endParaRPr>
                    </a:p>
                  </a:txBody>
                  <a:tcPr>
                    <a:lnL w="28575" cap="flat" cmpd="sng" algn="ctr">
                      <a:solidFill>
                        <a:srgbClr val="0000CC"/>
                      </a:solidFill>
                      <a:prstDash val="solid"/>
                      <a:round/>
                      <a:headEnd type="none" w="med" len="med"/>
                      <a:tailEnd type="none" w="med" len="med"/>
                    </a:lnL>
                    <a:lnR w="28575"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tcPr>
                </a:tc>
              </a:tr>
            </a:tbl>
          </a:graphicData>
        </a:graphic>
      </p:graphicFrame>
      <p:sp>
        <p:nvSpPr>
          <p:cNvPr id="10" name="向右箭號 9"/>
          <p:cNvSpPr/>
          <p:nvPr/>
        </p:nvSpPr>
        <p:spPr>
          <a:xfrm>
            <a:off x="4343437" y="1838731"/>
            <a:ext cx="1308683" cy="1152128"/>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1600" dirty="0">
                <a:solidFill>
                  <a:srgbClr val="000000"/>
                </a:solidFill>
                <a:latin typeface="標楷體" panose="03000509000000000000" pitchFamily="65" charset="-120"/>
                <a:ea typeface="標楷體" panose="03000509000000000000" pitchFamily="65" charset="-120"/>
              </a:rPr>
              <a:t>資訊</a:t>
            </a:r>
            <a:r>
              <a:rPr lang="zh-TW" altLang="en-US" sz="1600" dirty="0" smtClean="0">
                <a:solidFill>
                  <a:srgbClr val="000000"/>
                </a:solidFill>
                <a:latin typeface="標楷體" panose="03000509000000000000" pitchFamily="65" charset="-120"/>
                <a:ea typeface="標楷體" panose="03000509000000000000" pitchFamily="65" charset="-120"/>
              </a:rPr>
              <a:t>化</a:t>
            </a:r>
            <a:endParaRPr lang="en-US" altLang="zh-TW" sz="1600" dirty="0" smtClean="0">
              <a:solidFill>
                <a:srgbClr val="000000"/>
              </a:solidFill>
              <a:latin typeface="標楷體" panose="03000509000000000000" pitchFamily="65" charset="-120"/>
              <a:ea typeface="標楷體" panose="03000509000000000000" pitchFamily="65" charset="-120"/>
            </a:endParaRPr>
          </a:p>
          <a:p>
            <a:pPr algn="ctr"/>
            <a:r>
              <a:rPr lang="zh-TW" altLang="en-US" sz="1600" dirty="0" smtClean="0">
                <a:solidFill>
                  <a:srgbClr val="000000"/>
                </a:solidFill>
                <a:latin typeface="標楷體" panose="03000509000000000000" pitchFamily="65" charset="-120"/>
                <a:ea typeface="標楷體" panose="03000509000000000000" pitchFamily="65" charset="-120"/>
              </a:rPr>
              <a:t>載具發展</a:t>
            </a:r>
            <a:endParaRPr lang="zh-TW" altLang="en-US" sz="1600" dirty="0">
              <a:solidFill>
                <a:srgbClr val="000000"/>
              </a:solidFill>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192926313"/>
              </p:ext>
            </p:extLst>
          </p:nvPr>
        </p:nvGraphicFramePr>
        <p:xfrm>
          <a:off x="323528" y="4480716"/>
          <a:ext cx="3888432" cy="964508"/>
        </p:xfrm>
        <a:graphic>
          <a:graphicData uri="http://schemas.openxmlformats.org/drawingml/2006/table">
            <a:tbl>
              <a:tblPr firstRow="1" bandRow="1">
                <a:tableStyleId>{5C22544A-7EE6-4342-B048-85BDC9FD1C3A}</a:tableStyleId>
              </a:tblPr>
              <a:tblGrid>
                <a:gridCol w="1080120"/>
                <a:gridCol w="2808312"/>
              </a:tblGrid>
              <a:tr h="306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kern="1200" dirty="0" smtClean="0">
                          <a:solidFill>
                            <a:schemeClr val="tx1"/>
                          </a:solidFill>
                          <a:latin typeface="標楷體" panose="03000509000000000000" pitchFamily="65" charset="-120"/>
                          <a:ea typeface="標楷體" panose="03000509000000000000" pitchFamily="65" charset="-120"/>
                        </a:rPr>
                        <a:t>作業</a:t>
                      </a:r>
                      <a:r>
                        <a:rPr lang="zh-TW" altLang="en-US" sz="1600" b="1" kern="1200" dirty="0" smtClean="0">
                          <a:solidFill>
                            <a:schemeClr val="tx1"/>
                          </a:solidFill>
                          <a:latin typeface="標楷體" panose="03000509000000000000" pitchFamily="65" charset="-120"/>
                          <a:ea typeface="標楷體" panose="03000509000000000000" pitchFamily="65" charset="-120"/>
                        </a:rPr>
                        <a:t>項目</a:t>
                      </a:r>
                      <a:endParaRPr lang="zh-TW" altLang="en-US" sz="1600" dirty="0">
                        <a:solidFill>
                          <a:schemeClr val="tx1"/>
                        </a:solidFill>
                        <a:latin typeface="標楷體" panose="03000509000000000000" pitchFamily="65" charset="-120"/>
                        <a:ea typeface="標楷體" panose="03000509000000000000" pitchFamily="65" charset="-120"/>
                      </a:endParaRPr>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600" b="1" kern="1200" dirty="0" smtClean="0">
                          <a:solidFill>
                            <a:schemeClr val="tx1"/>
                          </a:solidFill>
                          <a:latin typeface="+mn-lt"/>
                          <a:ea typeface="標楷體" panose="03000509000000000000" pitchFamily="65" charset="-120"/>
                        </a:rPr>
                        <a:t>應用</a:t>
                      </a:r>
                      <a:r>
                        <a:rPr lang="zh-TW" altLang="en-US" sz="1600" dirty="0" smtClean="0">
                          <a:solidFill>
                            <a:schemeClr val="tx1"/>
                          </a:solidFill>
                          <a:latin typeface="+mn-lt"/>
                          <a:ea typeface="標楷體" panose="03000509000000000000" pitchFamily="65" charset="-120"/>
                        </a:rPr>
                        <a:t>工具</a:t>
                      </a:r>
                      <a:endParaRPr lang="zh-TW" altLang="en-US" sz="1600" dirty="0">
                        <a:solidFill>
                          <a:schemeClr val="tx1"/>
                        </a:solidFill>
                        <a:latin typeface="+mn-lt"/>
                        <a:ea typeface="標楷體" panose="03000509000000000000" pitchFamily="65" charset="-120"/>
                      </a:endParaRPr>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noFill/>
                  </a:tcPr>
                </a:tc>
              </a:tr>
              <a:tr h="629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tx1"/>
                          </a:solidFill>
                          <a:latin typeface="標楷體" panose="03000509000000000000" pitchFamily="65" charset="-120"/>
                          <a:ea typeface="標楷體" panose="03000509000000000000" pitchFamily="65" charset="-120"/>
                        </a:rPr>
                        <a:t>連結平台</a:t>
                      </a:r>
                      <a:endParaRPr lang="zh-TW" altLang="en-US" sz="1600" b="1" dirty="0">
                        <a:solidFill>
                          <a:schemeClr val="tx1"/>
                        </a:solidFill>
                        <a:latin typeface="標楷體" panose="03000509000000000000" pitchFamily="65" charset="-120"/>
                        <a:ea typeface="標楷體" panose="03000509000000000000" pitchFamily="65" charset="-120"/>
                      </a:endParaRPr>
                    </a:p>
                  </a:txBody>
                  <a:tcPr anchor="ct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88900" indent="-88900">
                        <a:buFont typeface="Arial" panose="020B0604020202020204" pitchFamily="34" charset="0"/>
                        <a:buChar char="•"/>
                      </a:pPr>
                      <a:r>
                        <a:rPr lang="zh-TW" altLang="en-US" sz="1600" dirty="0" smtClean="0">
                          <a:solidFill>
                            <a:schemeClr val="tx1"/>
                          </a:solidFill>
                          <a:latin typeface="+mn-lt"/>
                          <a:ea typeface="標楷體" panose="03000509000000000000" pitchFamily="65" charset="-120"/>
                        </a:rPr>
                        <a:t>服務特約單位資訊化</a:t>
                      </a:r>
                      <a:endParaRPr lang="en-US" altLang="zh-TW" sz="1600" dirty="0" smtClean="0">
                        <a:solidFill>
                          <a:schemeClr val="tx1"/>
                        </a:solidFill>
                        <a:latin typeface="+mn-lt"/>
                        <a:ea typeface="標楷體" panose="03000509000000000000" pitchFamily="65" charset="-120"/>
                      </a:endParaRPr>
                    </a:p>
                    <a:p>
                      <a:pPr marL="88900" indent="-88900">
                        <a:buFont typeface="Arial" panose="020B0604020202020204" pitchFamily="34" charset="0"/>
                        <a:buChar char="•"/>
                      </a:pPr>
                      <a:r>
                        <a:rPr lang="zh-TW" altLang="en-US" sz="1600" dirty="0" smtClean="0">
                          <a:solidFill>
                            <a:schemeClr val="tx1"/>
                          </a:solidFill>
                          <a:latin typeface="+mn-lt"/>
                          <a:ea typeface="標楷體" panose="03000509000000000000" pitchFamily="65" charset="-120"/>
                        </a:rPr>
                        <a:t>支付系統資訊化</a:t>
                      </a:r>
                      <a:endParaRPr lang="zh-TW" altLang="en-US" sz="1600" dirty="0">
                        <a:solidFill>
                          <a:schemeClr val="tx1"/>
                        </a:solidFill>
                        <a:latin typeface="+mn-lt"/>
                        <a:ea typeface="標楷體" panose="03000509000000000000" pitchFamily="65" charset="-120"/>
                      </a:endParaRPr>
                    </a:p>
                  </a:txBody>
                  <a:tcPr>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noFill/>
                  </a:tcPr>
                </a:tc>
              </a:tr>
            </a:tbl>
          </a:graphicData>
        </a:graphic>
      </p:graphicFrame>
      <p:sp>
        <p:nvSpPr>
          <p:cNvPr id="6" name="向右箭號 5"/>
          <p:cNvSpPr/>
          <p:nvPr/>
        </p:nvSpPr>
        <p:spPr bwMode="auto">
          <a:xfrm>
            <a:off x="4343438" y="4293096"/>
            <a:ext cx="1308682" cy="1046204"/>
          </a:xfrm>
          <a:prstGeom prst="rightArrow">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zh-TW" altLang="en-US" sz="1600" dirty="0" smtClean="0">
                <a:solidFill>
                  <a:srgbClr val="000000"/>
                </a:solidFill>
                <a:latin typeface="標楷體" panose="03000509000000000000" pitchFamily="65" charset="-120"/>
                <a:ea typeface="標楷體" panose="03000509000000000000" pitchFamily="65" charset="-120"/>
              </a:rPr>
              <a:t>後續擴充</a:t>
            </a:r>
          </a:p>
        </p:txBody>
      </p:sp>
      <p:sp>
        <p:nvSpPr>
          <p:cNvPr id="12" name="矩形 11"/>
          <p:cNvSpPr/>
          <p:nvPr/>
        </p:nvSpPr>
        <p:spPr bwMode="auto">
          <a:xfrm>
            <a:off x="1403648" y="5661248"/>
            <a:ext cx="7200800" cy="1077697"/>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5725" indent="-85725">
              <a:lnSpc>
                <a:spcPts val="2500"/>
              </a:lnSpc>
              <a:buFont typeface="Arial" panose="020B0604020202020204" pitchFamily="34" charset="0"/>
              <a:buChar char="•"/>
            </a:pPr>
            <a:r>
              <a:rPr lang="zh-TW" altLang="en-US" b="1" dirty="0" smtClean="0">
                <a:solidFill>
                  <a:srgbClr val="000000"/>
                </a:solidFill>
                <a:latin typeface="標楷體" panose="03000509000000000000" pitchFamily="65" charset="-120"/>
                <a:ea typeface="標楷體" panose="03000509000000000000" pitchFamily="65" charset="-120"/>
              </a:rPr>
              <a:t>需要</a:t>
            </a:r>
            <a:r>
              <a:rPr lang="zh-TW" altLang="en-US" b="1" dirty="0">
                <a:solidFill>
                  <a:srgbClr val="000000"/>
                </a:solidFill>
                <a:latin typeface="標楷體" panose="03000509000000000000" pitchFamily="65" charset="-120"/>
                <a:ea typeface="標楷體" panose="03000509000000000000" pitchFamily="65" charset="-120"/>
              </a:rPr>
              <a:t>評估、等級判定、照顧計畫擬訂一次到</a:t>
            </a:r>
            <a:r>
              <a:rPr lang="zh-TW" altLang="en-US" b="1" dirty="0" smtClean="0">
                <a:solidFill>
                  <a:srgbClr val="000000"/>
                </a:solidFill>
                <a:latin typeface="標楷體" panose="03000509000000000000" pitchFamily="65" charset="-120"/>
                <a:ea typeface="標楷體" panose="03000509000000000000" pitchFamily="65" charset="-120"/>
              </a:rPr>
              <a:t>位，提升作業效率</a:t>
            </a:r>
            <a:endParaRPr lang="en-US" altLang="zh-TW" b="1" dirty="0" smtClean="0">
              <a:solidFill>
                <a:srgbClr val="000000"/>
              </a:solidFill>
              <a:latin typeface="標楷體" panose="03000509000000000000" pitchFamily="65" charset="-120"/>
              <a:ea typeface="標楷體" panose="03000509000000000000" pitchFamily="65" charset="-120"/>
            </a:endParaRPr>
          </a:p>
          <a:p>
            <a:pPr marL="85725" indent="-85725">
              <a:lnSpc>
                <a:spcPts val="2500"/>
              </a:lnSpc>
              <a:buFont typeface="Arial" panose="020B0604020202020204" pitchFamily="34" charset="0"/>
              <a:buChar char="•"/>
            </a:pPr>
            <a:r>
              <a:rPr lang="zh-TW" altLang="en-US" b="1" dirty="0">
                <a:solidFill>
                  <a:srgbClr val="000000"/>
                </a:solidFill>
                <a:latin typeface="標楷體" panose="03000509000000000000" pitchFamily="65" charset="-120"/>
                <a:ea typeface="標楷體" panose="03000509000000000000" pitchFamily="65" charset="-120"/>
              </a:rPr>
              <a:t>避免給付判定結果受到人為偏誤或人情壓力，</a:t>
            </a:r>
            <a:r>
              <a:rPr lang="zh-TW" altLang="en-US" b="1" dirty="0" smtClean="0">
                <a:solidFill>
                  <a:srgbClr val="000000"/>
                </a:solidFill>
                <a:latin typeface="標楷體" panose="03000509000000000000" pitchFamily="65" charset="-120"/>
                <a:ea typeface="標楷體" panose="03000509000000000000" pitchFamily="65" charset="-120"/>
              </a:rPr>
              <a:t>提升給付</a:t>
            </a:r>
            <a:r>
              <a:rPr lang="zh-TW" altLang="en-US" b="1" dirty="0">
                <a:solidFill>
                  <a:srgbClr val="000000"/>
                </a:solidFill>
                <a:latin typeface="標楷體" panose="03000509000000000000" pitchFamily="65" charset="-120"/>
                <a:ea typeface="標楷體" panose="03000509000000000000" pitchFamily="65" charset="-120"/>
              </a:rPr>
              <a:t>公平</a:t>
            </a:r>
            <a:r>
              <a:rPr lang="zh-TW" altLang="en-US" b="1" dirty="0" smtClean="0">
                <a:solidFill>
                  <a:srgbClr val="000000"/>
                </a:solidFill>
                <a:latin typeface="標楷體" panose="03000509000000000000" pitchFamily="65" charset="-120"/>
                <a:ea typeface="標楷體" panose="03000509000000000000" pitchFamily="65" charset="-120"/>
              </a:rPr>
              <a:t>性</a:t>
            </a:r>
            <a:endParaRPr lang="en-US" altLang="zh-TW" b="1" dirty="0">
              <a:solidFill>
                <a:srgbClr val="000000"/>
              </a:solidFill>
              <a:latin typeface="標楷體" panose="03000509000000000000" pitchFamily="65" charset="-120"/>
              <a:ea typeface="標楷體" panose="03000509000000000000" pitchFamily="65" charset="-120"/>
            </a:endParaRPr>
          </a:p>
          <a:p>
            <a:pPr marL="85725" indent="-85725">
              <a:lnSpc>
                <a:spcPts val="2500"/>
              </a:lnSpc>
              <a:buFont typeface="Arial" panose="020B0604020202020204" pitchFamily="34" charset="0"/>
              <a:buChar char="•"/>
            </a:pPr>
            <a:r>
              <a:rPr lang="zh-TW" altLang="en-US" b="1" dirty="0" smtClean="0">
                <a:solidFill>
                  <a:srgbClr val="000000"/>
                </a:solidFill>
                <a:latin typeface="標楷體" panose="03000509000000000000" pitchFamily="65" charset="-120"/>
                <a:ea typeface="標楷體" panose="03000509000000000000" pitchFamily="65" charset="-120"/>
              </a:rPr>
              <a:t>整合</a:t>
            </a:r>
            <a:r>
              <a:rPr lang="zh-TW" altLang="en-US" b="1" dirty="0">
                <a:solidFill>
                  <a:srgbClr val="000000"/>
                </a:solidFill>
                <a:latin typeface="標楷體" panose="03000509000000000000" pitchFamily="65" charset="-120"/>
                <a:ea typeface="標楷體" panose="03000509000000000000" pitchFamily="65" charset="-120"/>
              </a:rPr>
              <a:t>長照</a:t>
            </a:r>
            <a:r>
              <a:rPr lang="zh-TW" altLang="en-US" b="1" dirty="0" smtClean="0">
                <a:solidFill>
                  <a:srgbClr val="000000"/>
                </a:solidFill>
                <a:latin typeface="標楷體" panose="03000509000000000000" pitchFamily="65" charset="-120"/>
                <a:ea typeface="標楷體" panose="03000509000000000000" pitchFamily="65" charset="-120"/>
              </a:rPr>
              <a:t>給付</a:t>
            </a:r>
            <a:r>
              <a:rPr lang="zh-TW" altLang="en-US" b="1" dirty="0">
                <a:solidFill>
                  <a:srgbClr val="000000"/>
                </a:solidFill>
                <a:latin typeface="標楷體" panose="03000509000000000000" pitchFamily="65" charset="-120"/>
                <a:ea typeface="標楷體" panose="03000509000000000000" pitchFamily="65" charset="-120"/>
              </a:rPr>
              <a:t>及地方長照服務，提升照顧計畫之</a:t>
            </a:r>
            <a:r>
              <a:rPr lang="zh-TW" altLang="en-US" b="1" dirty="0" smtClean="0">
                <a:solidFill>
                  <a:srgbClr val="000000"/>
                </a:solidFill>
                <a:latin typeface="標楷體" panose="03000509000000000000" pitchFamily="65" charset="-120"/>
                <a:ea typeface="標楷體" panose="03000509000000000000" pitchFamily="65" charset="-120"/>
              </a:rPr>
              <a:t>完整性</a:t>
            </a:r>
            <a:endParaRPr lang="en-US" altLang="zh-TW" b="1" dirty="0">
              <a:solidFill>
                <a:srgbClr val="000000"/>
              </a:solidFill>
              <a:latin typeface="標楷體" panose="03000509000000000000" pitchFamily="65" charset="-120"/>
              <a:ea typeface="標楷體" panose="03000509000000000000" pitchFamily="65" charset="-120"/>
            </a:endParaRPr>
          </a:p>
          <a:p>
            <a:endParaRPr lang="zh-TW" altLang="en-US" b="1" dirty="0">
              <a:solidFill>
                <a:srgbClr val="000000"/>
              </a:solidFill>
              <a:latin typeface="標楷體" panose="03000509000000000000" pitchFamily="65" charset="-120"/>
              <a:ea typeface="標楷體" panose="03000509000000000000" pitchFamily="65" charset="-120"/>
            </a:endParaRPr>
          </a:p>
          <a:p>
            <a:endParaRPr lang="zh-TW" altLang="en-US" b="1" dirty="0" smtClean="0">
              <a:solidFill>
                <a:srgbClr val="000000"/>
              </a:solidFill>
              <a:latin typeface="標楷體" panose="03000509000000000000" pitchFamily="65" charset="-120"/>
              <a:ea typeface="標楷體" panose="03000509000000000000" pitchFamily="65" charset="-120"/>
            </a:endParaRPr>
          </a:p>
        </p:txBody>
      </p:sp>
      <p:sp>
        <p:nvSpPr>
          <p:cNvPr id="11" name="投影片編號版面配置區 3"/>
          <p:cNvSpPr txBox="1">
            <a:spLocks noGrp="1"/>
          </p:cNvSpPr>
          <p:nvPr/>
        </p:nvSpPr>
        <p:spPr bwMode="auto">
          <a:xfrm>
            <a:off x="8605838" y="6481763"/>
            <a:ext cx="503237" cy="476250"/>
          </a:xfrm>
          <a:prstGeom prst="rect">
            <a:avLst/>
          </a:prstGeom>
          <a:noFill/>
          <a:ln w="9525">
            <a:noFill/>
            <a:miter lim="800000"/>
            <a:headEnd/>
            <a:tailEnd/>
          </a:ln>
        </p:spPr>
        <p:txBody>
          <a:bodyPr/>
          <a:lstStyle/>
          <a:p>
            <a:pPr algn="r"/>
            <a:fld id="{2A16FECE-1B48-44B5-927C-4DAA8738114E}" type="slidenum">
              <a:rPr kumimoji="0" lang="en-US" altLang="zh-TW" sz="1600">
                <a:solidFill>
                  <a:srgbClr val="000000"/>
                </a:solidFill>
              </a:rPr>
              <a:pPr algn="r"/>
              <a:t>22</a:t>
            </a:fld>
            <a:endParaRPr kumimoji="0" lang="en-US" altLang="zh-TW" sz="1600" dirty="0">
              <a:solidFill>
                <a:srgbClr val="000000"/>
              </a:solidFill>
            </a:endParaRPr>
          </a:p>
        </p:txBody>
      </p:sp>
      <p:sp>
        <p:nvSpPr>
          <p:cNvPr id="13" name="向下箭號 12"/>
          <p:cNvSpPr/>
          <p:nvPr/>
        </p:nvSpPr>
        <p:spPr bwMode="auto">
          <a:xfrm>
            <a:off x="6516216" y="5085184"/>
            <a:ext cx="1152128" cy="576064"/>
          </a:xfrm>
          <a:prstGeom prst="down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a:lnSpc>
                <a:spcPts val="1700"/>
              </a:lnSpc>
            </a:pPr>
            <a:r>
              <a:rPr lang="zh-TW" altLang="en-US" dirty="0" smtClean="0">
                <a:solidFill>
                  <a:srgbClr val="000000"/>
                </a:solidFill>
                <a:latin typeface="標楷體" panose="03000509000000000000" pitchFamily="65" charset="-120"/>
                <a:ea typeface="標楷體" panose="03000509000000000000" pitchFamily="65" charset="-120"/>
              </a:rPr>
              <a:t>預期</a:t>
            </a:r>
            <a:endParaRPr lang="en-US" altLang="zh-TW" dirty="0" smtClean="0">
              <a:solidFill>
                <a:srgbClr val="000000"/>
              </a:solidFill>
              <a:latin typeface="標楷體" panose="03000509000000000000" pitchFamily="65" charset="-120"/>
              <a:ea typeface="標楷體" panose="03000509000000000000" pitchFamily="65" charset="-120"/>
            </a:endParaRPr>
          </a:p>
          <a:p>
            <a:pPr>
              <a:lnSpc>
                <a:spcPts val="1700"/>
              </a:lnSpc>
            </a:pPr>
            <a:r>
              <a:rPr lang="zh-TW" altLang="en-US" dirty="0" smtClean="0">
                <a:solidFill>
                  <a:srgbClr val="000000"/>
                </a:solidFill>
                <a:latin typeface="標楷體" panose="03000509000000000000" pitchFamily="65" charset="-120"/>
                <a:ea typeface="標楷體" panose="03000509000000000000" pitchFamily="65" charset="-120"/>
              </a:rPr>
              <a:t>效益</a:t>
            </a:r>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273" y="3645024"/>
            <a:ext cx="2925565" cy="140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19" y="1202924"/>
            <a:ext cx="3011183" cy="237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24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七、</a:t>
            </a:r>
            <a:r>
              <a:rPr lang="zh-TW" altLang="en-US" dirty="0">
                <a:latin typeface="微軟正黑體" panose="020B0604030504040204" pitchFamily="34" charset="-120"/>
                <a:ea typeface="微軟正黑體" panose="020B0604030504040204" pitchFamily="34" charset="-120"/>
              </a:rPr>
              <a:t>原住民</a:t>
            </a:r>
            <a:r>
              <a:rPr lang="zh-TW" altLang="en-US" dirty="0" smtClean="0">
                <a:latin typeface="微軟正黑體" panose="020B0604030504040204" pitchFamily="34" charset="-120"/>
                <a:ea typeface="微軟正黑體" panose="020B0604030504040204" pitchFamily="34" charset="-120"/>
              </a:rPr>
              <a:t>族長照執行策略</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23</a:t>
            </a:fld>
            <a:endParaRPr lang="en-US" altLang="zh-TW" dirty="0">
              <a:solidFill>
                <a:prstClr val="black"/>
              </a:solidFill>
              <a:latin typeface="Calibri" panose="020F0502020204030204" pitchFamily="34" charset="0"/>
            </a:endParaRPr>
          </a:p>
        </p:txBody>
      </p:sp>
      <p:sp>
        <p:nvSpPr>
          <p:cNvPr id="10" name="文字版面配置區 2"/>
          <p:cNvSpPr>
            <a:spLocks noGrp="1"/>
          </p:cNvSpPr>
          <p:nvPr>
            <p:ph idx="1"/>
          </p:nvPr>
        </p:nvSpPr>
        <p:spPr>
          <a:xfrm>
            <a:off x="827584" y="1556792"/>
            <a:ext cx="7992888" cy="5040560"/>
          </a:xfrm>
        </p:spPr>
        <p:txBody>
          <a:bodyPr>
            <a:noAutofit/>
          </a:bodyPr>
          <a:lstStyle/>
          <a:p>
            <a:pPr>
              <a:spcBef>
                <a:spcPts val="0"/>
              </a:spcBef>
              <a:buFont typeface="Wingdings" pitchFamily="2" charset="2"/>
              <a:buChar char="n"/>
            </a:pPr>
            <a:r>
              <a:rPr lang="zh-TW" altLang="en-US" sz="2800" dirty="0" smtClean="0">
                <a:latin typeface="微軟正黑體" panose="020B0604030504040204" pitchFamily="34" charset="-120"/>
                <a:ea typeface="微軟正黑體" panose="020B0604030504040204" pitchFamily="34" charset="-120"/>
              </a:rPr>
              <a:t>建</a:t>
            </a:r>
            <a:r>
              <a:rPr lang="zh-TW" altLang="en-US" sz="2800" dirty="0">
                <a:latin typeface="微軟正黑體" panose="020B0604030504040204" pitchFamily="34" charset="-120"/>
                <a:ea typeface="微軟正黑體" panose="020B0604030504040204" pitchFamily="34" charset="-120"/>
              </a:rPr>
              <a:t>構原住民族部落整合型照顧</a:t>
            </a:r>
            <a:r>
              <a:rPr lang="zh-TW" altLang="en-US" sz="2800" dirty="0" smtClean="0">
                <a:latin typeface="微軟正黑體" panose="020B0604030504040204" pitchFamily="34" charset="-120"/>
                <a:ea typeface="微軟正黑體" panose="020B0604030504040204" pitchFamily="34" charset="-120"/>
              </a:rPr>
              <a:t>產業</a:t>
            </a:r>
            <a:endParaRPr lang="en-US" altLang="zh-TW" sz="2800" dirty="0" smtClean="0">
              <a:latin typeface="微軟正黑體" panose="020B0604030504040204" pitchFamily="34" charset="-120"/>
              <a:ea typeface="微軟正黑體" panose="020B0604030504040204" pitchFamily="34" charset="-120"/>
            </a:endParaRPr>
          </a:p>
          <a:p>
            <a:pPr>
              <a:spcBef>
                <a:spcPts val="0"/>
              </a:spcBef>
              <a:buFont typeface="Wingdings" pitchFamily="2" charset="2"/>
              <a:buChar char="n"/>
            </a:pPr>
            <a:r>
              <a:rPr lang="zh-TW" altLang="zh-TW" sz="2800" dirty="0">
                <a:latin typeface="微軟正黑體" panose="020B0604030504040204" pitchFamily="34" charset="-120"/>
                <a:ea typeface="微軟正黑體" panose="020B0604030504040204" pitchFamily="34" charset="-120"/>
              </a:rPr>
              <a:t>強化部落照顧功能，營造在地老化環境</a:t>
            </a:r>
            <a:endParaRPr lang="en-US" altLang="zh-TW" sz="2800" dirty="0">
              <a:latin typeface="微軟正黑體" panose="020B0604030504040204" pitchFamily="34" charset="-120"/>
              <a:ea typeface="微軟正黑體" panose="020B0604030504040204" pitchFamily="34" charset="-120"/>
            </a:endParaRPr>
          </a:p>
          <a:p>
            <a:pPr>
              <a:spcBef>
                <a:spcPts val="0"/>
              </a:spcBef>
              <a:buFont typeface="Wingdings" pitchFamily="2" charset="2"/>
              <a:buChar char="n"/>
            </a:pPr>
            <a:r>
              <a:rPr lang="zh-TW" altLang="zh-TW" sz="2800" dirty="0">
                <a:latin typeface="微軟正黑體" panose="020B0604030504040204" pitchFamily="34" charset="-120"/>
                <a:ea typeface="微軟正黑體" panose="020B0604030504040204" pitchFamily="34" charset="-120"/>
              </a:rPr>
              <a:t>優先獎助原住民族長照服務資源</a:t>
            </a:r>
            <a:endParaRPr lang="en-US" altLang="zh-TW" sz="2800" dirty="0">
              <a:latin typeface="微軟正黑體" panose="020B0604030504040204" pitchFamily="34" charset="-120"/>
              <a:ea typeface="微軟正黑體" panose="020B0604030504040204" pitchFamily="34" charset="-120"/>
            </a:endParaRPr>
          </a:p>
          <a:p>
            <a:pPr>
              <a:spcBef>
                <a:spcPts val="0"/>
              </a:spcBef>
              <a:buFont typeface="Wingdings" pitchFamily="2" charset="2"/>
              <a:buChar char="n"/>
            </a:pPr>
            <a:r>
              <a:rPr lang="zh-TW" altLang="zh-TW" sz="2800" dirty="0">
                <a:latin typeface="微軟正黑體" panose="020B0604030504040204" pitchFamily="34" charset="-120"/>
                <a:ea typeface="微軟正黑體" panose="020B0604030504040204" pitchFamily="34" charset="-120"/>
              </a:rPr>
              <a:t>成立原住民族鄉（鎮巿區）長照管理分站，並設推動委員會</a:t>
            </a:r>
            <a:endParaRPr lang="en-US" altLang="zh-TW" sz="2800" dirty="0">
              <a:latin typeface="微軟正黑體" panose="020B0604030504040204" pitchFamily="34" charset="-120"/>
              <a:ea typeface="微軟正黑體" panose="020B0604030504040204" pitchFamily="34" charset="-120"/>
            </a:endParaRPr>
          </a:p>
          <a:p>
            <a:pPr>
              <a:spcBef>
                <a:spcPts val="0"/>
              </a:spcBef>
              <a:buFont typeface="Wingdings" pitchFamily="2" charset="2"/>
              <a:buChar char="n"/>
            </a:pPr>
            <a:r>
              <a:rPr lang="zh-TW" altLang="zh-TW" sz="2800" dirty="0">
                <a:latin typeface="微軟正黑體" panose="020B0604030504040204" pitchFamily="34" charset="-120"/>
                <a:ea typeface="微軟正黑體" panose="020B0604030504040204" pitchFamily="34" charset="-120"/>
              </a:rPr>
              <a:t>穩定在地長照人力，固定薪資進用</a:t>
            </a:r>
            <a:endParaRPr lang="en-US" altLang="zh-TW" sz="2800" dirty="0">
              <a:latin typeface="微軟正黑體" panose="020B0604030504040204" pitchFamily="34" charset="-120"/>
              <a:ea typeface="微軟正黑體" panose="020B0604030504040204" pitchFamily="34" charset="-120"/>
            </a:endParaRPr>
          </a:p>
          <a:p>
            <a:pPr lvl="0">
              <a:spcBef>
                <a:spcPts val="0"/>
              </a:spcBef>
              <a:buFont typeface="Wingdings" pitchFamily="2" charset="2"/>
              <a:buChar char="n"/>
            </a:pPr>
            <a:r>
              <a:rPr lang="x-none" altLang="zh-TW" sz="2800" dirty="0">
                <a:latin typeface="微軟正黑體" panose="020B0604030504040204" pitchFamily="34" charset="-120"/>
                <a:ea typeface="微軟正黑體" panose="020B0604030504040204" pitchFamily="34" charset="-120"/>
              </a:rPr>
              <a:t>建立部落完善照顧者之支持環境</a:t>
            </a:r>
            <a:endParaRPr lang="zh-TW" altLang="zh-TW" sz="2800" dirty="0">
              <a:latin typeface="微軟正黑體" panose="020B0604030504040204" pitchFamily="34" charset="-120"/>
              <a:ea typeface="微軟正黑體" panose="020B0604030504040204" pitchFamily="34" charset="-120"/>
            </a:endParaRPr>
          </a:p>
          <a:p>
            <a:pPr lvl="0">
              <a:spcBef>
                <a:spcPts val="0"/>
              </a:spcBef>
              <a:buFont typeface="Wingdings" pitchFamily="2" charset="2"/>
              <a:buChar char="n"/>
            </a:pPr>
            <a:r>
              <a:rPr lang="x-none" altLang="zh-TW" sz="2800" dirty="0">
                <a:latin typeface="微軟正黑體" panose="020B0604030504040204" pitchFamily="34" charset="-120"/>
                <a:ea typeface="微軟正黑體" panose="020B0604030504040204" pitchFamily="34" charset="-120"/>
              </a:rPr>
              <a:t>建立資源連結系統，全面補助失能族人，提高長照服務之普及性</a:t>
            </a:r>
            <a:endParaRPr lang="zh-TW" altLang="zh-TW" sz="2800" dirty="0">
              <a:latin typeface="微軟正黑體" panose="020B0604030504040204" pitchFamily="34" charset="-120"/>
              <a:ea typeface="微軟正黑體" panose="020B0604030504040204" pitchFamily="34" charset="-120"/>
            </a:endParaRPr>
          </a:p>
          <a:p>
            <a:pPr>
              <a:spcBef>
                <a:spcPts val="0"/>
              </a:spcBef>
              <a:buFont typeface="Wingdings" pitchFamily="2" charset="2"/>
              <a:buChar char="n"/>
            </a:pPr>
            <a:r>
              <a:rPr lang="zh-TW" altLang="zh-TW" sz="2800" dirty="0">
                <a:latin typeface="微軟正黑體" panose="020B0604030504040204" pitchFamily="34" charset="-120"/>
                <a:ea typeface="微軟正黑體" panose="020B0604030504040204" pitchFamily="34" charset="-120"/>
              </a:rPr>
              <a:t>建置原住民族部落「長照聯網」</a:t>
            </a:r>
            <a:endParaRPr lang="en-US" altLang="zh-TW" sz="2800" dirty="0">
              <a:latin typeface="微軟正黑體" panose="020B0604030504040204" pitchFamily="34" charset="-120"/>
              <a:ea typeface="微軟正黑體" panose="020B0604030504040204" pitchFamily="34" charset="-120"/>
            </a:endParaRPr>
          </a:p>
          <a:p>
            <a:pPr>
              <a:spcBef>
                <a:spcPts val="0"/>
              </a:spcBef>
              <a:buFont typeface="Wingdings" pitchFamily="2" charset="2"/>
              <a:buChar char="n"/>
            </a:pPr>
            <a:r>
              <a:rPr lang="zh-TW" altLang="zh-TW" sz="2800" dirty="0">
                <a:latin typeface="微軟正黑體" panose="020B0604030504040204" pitchFamily="34" charset="-120"/>
                <a:ea typeface="微軟正黑體" panose="020B0604030504040204" pitchFamily="34" charset="-120"/>
              </a:rPr>
              <a:t>保障都會區原住民族長照需求與權益</a:t>
            </a:r>
            <a:endParaRPr lang="en-US" altLang="zh-TW" sz="2800" dirty="0">
              <a:latin typeface="微軟正黑體" panose="020B0604030504040204" pitchFamily="34" charset="-120"/>
              <a:ea typeface="微軟正黑體" panose="020B0604030504040204" pitchFamily="34" charset="-120"/>
            </a:endParaRPr>
          </a:p>
          <a:p>
            <a:pPr>
              <a:spcBef>
                <a:spcPts val="0"/>
              </a:spcBef>
              <a:buFont typeface="Wingdings" pitchFamily="2" charset="2"/>
              <a:buChar char="n"/>
            </a:pPr>
            <a:r>
              <a:rPr lang="zh-TW" altLang="en-US" sz="2800" dirty="0" smtClean="0">
                <a:latin typeface="微軟正黑體" panose="020B0604030504040204" pitchFamily="34" charset="-120"/>
                <a:ea typeface="微軟正黑體" panose="020B0604030504040204" pitchFamily="34" charset="-120"/>
              </a:rPr>
              <a:t>原住民</a:t>
            </a:r>
            <a:r>
              <a:rPr lang="zh-TW" altLang="zh-TW" sz="2800" dirty="0" smtClean="0">
                <a:latin typeface="微軟正黑體" panose="020B0604030504040204" pitchFamily="34" charset="-120"/>
                <a:ea typeface="微軟正黑體" panose="020B0604030504040204" pitchFamily="34" charset="-120"/>
              </a:rPr>
              <a:t>長</a:t>
            </a:r>
            <a:r>
              <a:rPr lang="zh-TW" altLang="zh-TW" sz="2800" dirty="0">
                <a:latin typeface="微軟正黑體" panose="020B0604030504040204" pitchFamily="34" charset="-120"/>
                <a:ea typeface="微軟正黑體" panose="020B0604030504040204" pitchFamily="34" charset="-120"/>
              </a:rPr>
              <a:t>照人力訓練</a:t>
            </a:r>
            <a:endParaRPr lang="en-US"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7183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496944"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zh-TW" altLang="en-US" dirty="0" smtClean="0">
                <a:latin typeface="微軟正黑體" panose="020B0604030504040204" pitchFamily="34" charset="-120"/>
                <a:ea typeface="微軟正黑體" panose="020B0604030504040204" pitchFamily="34" charset="-120"/>
              </a:rPr>
              <a:t>八、經費核銷之檢討</a:t>
            </a:r>
            <a:r>
              <a:rPr lang="zh-TW" altLang="en-US" dirty="0">
                <a:latin typeface="微軟正黑體" panose="020B0604030504040204" pitchFamily="34" charset="-120"/>
                <a:ea typeface="微軟正黑體" panose="020B0604030504040204" pitchFamily="34" charset="-120"/>
              </a:rPr>
              <a:t>改進策略</a:t>
            </a: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24</a:t>
            </a:fld>
            <a:endParaRPr lang="en-US" altLang="zh-TW" dirty="0">
              <a:solidFill>
                <a:prstClr val="black"/>
              </a:solidFill>
              <a:latin typeface="Calibri" panose="020F0502020204030204" pitchFamily="34" charset="0"/>
            </a:endParaRPr>
          </a:p>
        </p:txBody>
      </p:sp>
      <p:sp>
        <p:nvSpPr>
          <p:cNvPr id="5" name="文字方塊 4"/>
          <p:cNvSpPr txBox="1"/>
          <p:nvPr/>
        </p:nvSpPr>
        <p:spPr>
          <a:xfrm>
            <a:off x="467544" y="1700808"/>
            <a:ext cx="8208912" cy="460851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RPr/>
            </a:defPPr>
            <a:lvl1pPr>
              <a:lnSpc>
                <a:spcPts val="2000"/>
              </a:lnSpc>
              <a:buClr>
                <a:srgbClr val="454F5B"/>
              </a:buClr>
              <a:buSzPct val="100000"/>
              <a:buFont typeface="Montserrat"/>
              <a:defRPr sz="3200" b="1">
                <a:solidFill>
                  <a:schemeClr val="tx2">
                    <a:lumMod val="10000"/>
                  </a:schemeClr>
                </a:solidFill>
                <a:latin typeface="微軟正黑體" panose="020B0604030504040204" pitchFamily="34" charset="-120"/>
                <a:ea typeface="微軟正黑體" panose="020B0604030504040204" pitchFamily="34" charset="-120"/>
                <a:cs typeface="Montserrat"/>
              </a:defRPr>
            </a:lvl1pPr>
            <a:lvl2pPr>
              <a:buClr>
                <a:srgbClr val="454F5B"/>
              </a:buClr>
              <a:buSzPct val="100000"/>
              <a:buFont typeface="Montserrat"/>
              <a:defRPr sz="3000" b="1">
                <a:solidFill>
                  <a:srgbClr val="454F5B"/>
                </a:solidFill>
                <a:latin typeface="Montserrat"/>
                <a:ea typeface="Montserrat"/>
                <a:cs typeface="Montserrat"/>
              </a:defRPr>
            </a:lvl2pPr>
            <a:lvl3pPr>
              <a:buClr>
                <a:srgbClr val="454F5B"/>
              </a:buClr>
              <a:buSzPct val="100000"/>
              <a:buFont typeface="Montserrat"/>
              <a:defRPr sz="3000" b="1">
                <a:solidFill>
                  <a:srgbClr val="454F5B"/>
                </a:solidFill>
                <a:latin typeface="Montserrat"/>
                <a:ea typeface="Montserrat"/>
                <a:cs typeface="Montserrat"/>
              </a:defRPr>
            </a:lvl3pPr>
            <a:lvl4pPr>
              <a:buClr>
                <a:srgbClr val="454F5B"/>
              </a:buClr>
              <a:buSzPct val="100000"/>
              <a:buFont typeface="Montserrat"/>
              <a:defRPr sz="3000" b="1">
                <a:solidFill>
                  <a:srgbClr val="454F5B"/>
                </a:solidFill>
                <a:latin typeface="Montserrat"/>
                <a:ea typeface="Montserrat"/>
                <a:cs typeface="Montserrat"/>
              </a:defRPr>
            </a:lvl4pPr>
            <a:lvl5pPr>
              <a:buClr>
                <a:srgbClr val="454F5B"/>
              </a:buClr>
              <a:buSzPct val="100000"/>
              <a:buFont typeface="Montserrat"/>
              <a:defRPr sz="3000" b="1">
                <a:solidFill>
                  <a:srgbClr val="454F5B"/>
                </a:solidFill>
                <a:latin typeface="Montserrat"/>
                <a:ea typeface="Montserrat"/>
                <a:cs typeface="Montserrat"/>
              </a:defRPr>
            </a:lvl5pPr>
            <a:lvl6pPr>
              <a:buClr>
                <a:srgbClr val="454F5B"/>
              </a:buClr>
              <a:buSzPct val="100000"/>
              <a:buFont typeface="Montserrat"/>
              <a:defRPr sz="3000" b="1">
                <a:solidFill>
                  <a:srgbClr val="454F5B"/>
                </a:solidFill>
                <a:latin typeface="Montserrat"/>
                <a:ea typeface="Montserrat"/>
                <a:cs typeface="Montserrat"/>
              </a:defRPr>
            </a:lvl6pPr>
            <a:lvl7pPr>
              <a:buClr>
                <a:srgbClr val="454F5B"/>
              </a:buClr>
              <a:buSzPct val="100000"/>
              <a:buFont typeface="Montserrat"/>
              <a:defRPr sz="3000" b="1">
                <a:solidFill>
                  <a:srgbClr val="454F5B"/>
                </a:solidFill>
                <a:latin typeface="Montserrat"/>
                <a:ea typeface="Montserrat"/>
                <a:cs typeface="Montserrat"/>
              </a:defRPr>
            </a:lvl7pPr>
            <a:lvl8pPr>
              <a:buClr>
                <a:srgbClr val="454F5B"/>
              </a:buClr>
              <a:buSzPct val="100000"/>
              <a:buFont typeface="Montserrat"/>
              <a:defRPr sz="3000" b="1">
                <a:solidFill>
                  <a:srgbClr val="454F5B"/>
                </a:solidFill>
                <a:latin typeface="Montserrat"/>
                <a:ea typeface="Montserrat"/>
                <a:cs typeface="Montserrat"/>
              </a:defRPr>
            </a:lvl8pPr>
            <a:lvl9pPr>
              <a:buClr>
                <a:srgbClr val="454F5B"/>
              </a:buClr>
              <a:buSzPct val="100000"/>
              <a:buFont typeface="Montserrat"/>
              <a:defRPr sz="3000" b="1">
                <a:solidFill>
                  <a:srgbClr val="454F5B"/>
                </a:solidFill>
                <a:latin typeface="Montserrat"/>
                <a:ea typeface="Montserrat"/>
                <a:cs typeface="Montserrat"/>
              </a:defRPr>
            </a:lvl9pPr>
          </a:lstStyle>
          <a:p>
            <a:pPr marL="342000" indent="-342000" fontAlgn="auto">
              <a:lnSpc>
                <a:spcPts val="3800"/>
              </a:lnSpc>
              <a:spcBef>
                <a:spcPts val="0"/>
              </a:spcBef>
              <a:spcAft>
                <a:spcPts val="0"/>
              </a:spcAft>
              <a:buClrTx/>
              <a:buFont typeface="Wingdings" panose="05000000000000000000" pitchFamily="2" charset="2"/>
              <a:buChar char="n"/>
            </a:pPr>
            <a:r>
              <a:rPr kumimoji="0" lang="zh-TW" altLang="en-US" sz="2600" b="0" dirty="0">
                <a:solidFill>
                  <a:prstClr val="black"/>
                </a:solidFill>
              </a:rPr>
              <a:t>檢討補助項目整併之可行方式</a:t>
            </a:r>
            <a:endParaRPr kumimoji="0" lang="en-US" altLang="zh-TW" sz="2600" b="0" dirty="0">
              <a:solidFill>
                <a:prstClr val="black"/>
              </a:solidFill>
            </a:endParaRPr>
          </a:p>
          <a:p>
            <a:pPr marL="536575" fontAlgn="auto">
              <a:lnSpc>
                <a:spcPts val="3800"/>
              </a:lnSpc>
              <a:spcBef>
                <a:spcPts val="0"/>
              </a:spcBef>
              <a:spcAft>
                <a:spcPts val="0"/>
              </a:spcAft>
            </a:pPr>
            <a:r>
              <a:rPr kumimoji="0" lang="zh-TW" altLang="en-US" sz="2200" b="0" dirty="0">
                <a:solidFill>
                  <a:prstClr val="black"/>
                </a:solidFill>
              </a:rPr>
              <a:t>整併居家服務之專案計畫管理費及營運費，擴大可核銷</a:t>
            </a:r>
            <a:r>
              <a:rPr kumimoji="0" lang="zh-TW" altLang="en-US" sz="2200" b="0" dirty="0" smtClean="0">
                <a:solidFill>
                  <a:prstClr val="black"/>
                </a:solidFill>
              </a:rPr>
              <a:t>項目</a:t>
            </a:r>
            <a:endParaRPr kumimoji="0" lang="en-US" altLang="zh-TW" sz="2200" b="0" dirty="0">
              <a:solidFill>
                <a:prstClr val="black"/>
              </a:solidFill>
            </a:endParaRPr>
          </a:p>
          <a:p>
            <a:pPr marL="342000" indent="-342000" fontAlgn="auto">
              <a:lnSpc>
                <a:spcPts val="3800"/>
              </a:lnSpc>
              <a:spcBef>
                <a:spcPts val="0"/>
              </a:spcBef>
              <a:spcAft>
                <a:spcPts val="0"/>
              </a:spcAft>
              <a:buClrTx/>
              <a:buFont typeface="Wingdings" panose="05000000000000000000" pitchFamily="2" charset="2"/>
              <a:buChar char="n"/>
            </a:pPr>
            <a:r>
              <a:rPr kumimoji="0" lang="zh-TW" altLang="en-US" sz="2600" b="0" dirty="0" smtClean="0">
                <a:solidFill>
                  <a:prstClr val="black"/>
                </a:solidFill>
              </a:rPr>
              <a:t>發展資訊系統，簡化</a:t>
            </a:r>
            <a:r>
              <a:rPr kumimoji="0" lang="zh-TW" altLang="en-US" sz="2600" b="0" dirty="0">
                <a:solidFill>
                  <a:prstClr val="black"/>
                </a:solidFill>
              </a:rPr>
              <a:t>核銷作業與流程</a:t>
            </a:r>
            <a:endParaRPr kumimoji="0" lang="en-US" altLang="zh-TW" sz="2600" b="0" dirty="0">
              <a:solidFill>
                <a:prstClr val="black"/>
              </a:solidFill>
            </a:endParaRPr>
          </a:p>
          <a:p>
            <a:pPr marL="514350" indent="-155575" fontAlgn="auto">
              <a:lnSpc>
                <a:spcPts val="3800"/>
              </a:lnSpc>
              <a:spcBef>
                <a:spcPts val="0"/>
              </a:spcBef>
              <a:spcAft>
                <a:spcPts val="0"/>
              </a:spcAft>
              <a:buFont typeface="+mj-lt"/>
              <a:buAutoNum type="arabicPeriod"/>
            </a:pPr>
            <a:r>
              <a:rPr kumimoji="0" lang="zh-TW" altLang="en-US" sz="2200" b="0" dirty="0">
                <a:solidFill>
                  <a:prstClr val="black"/>
                </a:solidFill>
              </a:rPr>
              <a:t>表單格式一致</a:t>
            </a:r>
            <a:r>
              <a:rPr kumimoji="0" lang="zh-TW" altLang="en-US" sz="2200" b="0" dirty="0" smtClean="0">
                <a:solidFill>
                  <a:prstClr val="black"/>
                </a:solidFill>
              </a:rPr>
              <a:t>化</a:t>
            </a:r>
            <a:endParaRPr kumimoji="0" lang="en-US" altLang="zh-TW" sz="2200" b="0" dirty="0">
              <a:solidFill>
                <a:prstClr val="black"/>
              </a:solidFill>
            </a:endParaRPr>
          </a:p>
          <a:p>
            <a:pPr marL="514350" indent="-155575" fontAlgn="auto">
              <a:lnSpc>
                <a:spcPts val="3800"/>
              </a:lnSpc>
              <a:spcBef>
                <a:spcPts val="0"/>
              </a:spcBef>
              <a:spcAft>
                <a:spcPts val="0"/>
              </a:spcAft>
              <a:buFont typeface="+mj-lt"/>
              <a:buAutoNum type="arabicPeriod"/>
            </a:pPr>
            <a:r>
              <a:rPr kumimoji="0" lang="zh-TW" altLang="en-US" sz="2200" b="0" dirty="0">
                <a:solidFill>
                  <a:prstClr val="black"/>
                </a:solidFill>
              </a:rPr>
              <a:t>憑證及佐證資料檢核方式一致</a:t>
            </a:r>
            <a:r>
              <a:rPr kumimoji="0" lang="zh-TW" altLang="en-US" sz="2200" b="0" dirty="0" smtClean="0">
                <a:solidFill>
                  <a:prstClr val="black"/>
                </a:solidFill>
              </a:rPr>
              <a:t>化</a:t>
            </a:r>
            <a:endParaRPr kumimoji="0" lang="en-US" altLang="zh-TW" sz="2200" b="0" dirty="0">
              <a:solidFill>
                <a:prstClr val="black"/>
              </a:solidFill>
            </a:endParaRPr>
          </a:p>
          <a:p>
            <a:pPr marL="514350" indent="-155575" fontAlgn="auto">
              <a:lnSpc>
                <a:spcPts val="3800"/>
              </a:lnSpc>
              <a:spcBef>
                <a:spcPts val="0"/>
              </a:spcBef>
              <a:spcAft>
                <a:spcPts val="0"/>
              </a:spcAft>
              <a:buFont typeface="+mj-lt"/>
              <a:buAutoNum type="arabicPeriod"/>
            </a:pPr>
            <a:r>
              <a:rPr kumimoji="0" lang="zh-TW" altLang="en-US" sz="2200" b="0" dirty="0">
                <a:solidFill>
                  <a:prstClr val="black"/>
                </a:solidFill>
              </a:rPr>
              <a:t>利用系統產製報表，簡化核銷作業與</a:t>
            </a:r>
            <a:r>
              <a:rPr kumimoji="0" lang="zh-TW" altLang="en-US" sz="2200" b="0" dirty="0" smtClean="0">
                <a:solidFill>
                  <a:prstClr val="black"/>
                </a:solidFill>
              </a:rPr>
              <a:t>程序</a:t>
            </a:r>
            <a:endParaRPr kumimoji="0" lang="en-US" altLang="zh-TW" sz="2600" b="0" dirty="0">
              <a:solidFill>
                <a:prstClr val="black"/>
              </a:solidFill>
            </a:endParaRPr>
          </a:p>
          <a:p>
            <a:pPr marL="342000" indent="-342000" fontAlgn="auto">
              <a:lnSpc>
                <a:spcPts val="3800"/>
              </a:lnSpc>
              <a:spcBef>
                <a:spcPts val="0"/>
              </a:spcBef>
              <a:spcAft>
                <a:spcPts val="0"/>
              </a:spcAft>
              <a:buClrTx/>
              <a:buFont typeface="Wingdings" panose="05000000000000000000" pitchFamily="2" charset="2"/>
              <a:buChar char="n"/>
            </a:pPr>
            <a:r>
              <a:rPr kumimoji="0" lang="zh-TW" altLang="zh-TW" sz="2600" b="0" dirty="0" smtClean="0">
                <a:solidFill>
                  <a:prstClr val="black"/>
                </a:solidFill>
              </a:rPr>
              <a:t>改善</a:t>
            </a:r>
            <a:r>
              <a:rPr kumimoji="0" lang="zh-TW" altLang="zh-TW" sz="2600" b="0" dirty="0">
                <a:solidFill>
                  <a:prstClr val="black"/>
                </a:solidFill>
              </a:rPr>
              <a:t>支付制度，</a:t>
            </a:r>
            <a:r>
              <a:rPr kumimoji="0" lang="zh-TW" altLang="en-US" sz="2600" b="0" dirty="0">
                <a:solidFill>
                  <a:prstClr val="black"/>
                </a:solidFill>
              </a:rPr>
              <a:t>提升</a:t>
            </a:r>
            <a:r>
              <a:rPr kumimoji="0" lang="zh-TW" altLang="zh-TW" sz="2600" b="0" dirty="0">
                <a:solidFill>
                  <a:prstClr val="black"/>
                </a:solidFill>
              </a:rPr>
              <a:t>費用</a:t>
            </a:r>
            <a:r>
              <a:rPr kumimoji="0" lang="zh-TW" altLang="zh-TW" sz="2600" b="0" dirty="0" smtClean="0">
                <a:solidFill>
                  <a:prstClr val="black"/>
                </a:solidFill>
              </a:rPr>
              <a:t>申報</a:t>
            </a:r>
            <a:r>
              <a:rPr kumimoji="0" lang="zh-TW" altLang="en-US" sz="2600" b="0" dirty="0" smtClean="0">
                <a:solidFill>
                  <a:prstClr val="black"/>
                </a:solidFill>
              </a:rPr>
              <a:t>、</a:t>
            </a:r>
            <a:r>
              <a:rPr kumimoji="0" lang="zh-TW" altLang="zh-TW" sz="2600" b="0" dirty="0" smtClean="0">
                <a:solidFill>
                  <a:prstClr val="black"/>
                </a:solidFill>
              </a:rPr>
              <a:t>核銷</a:t>
            </a:r>
            <a:r>
              <a:rPr kumimoji="0" lang="zh-TW" altLang="en-US" sz="2600" b="0" dirty="0" smtClean="0">
                <a:solidFill>
                  <a:prstClr val="black"/>
                </a:solidFill>
              </a:rPr>
              <a:t>及支付等</a:t>
            </a:r>
            <a:r>
              <a:rPr kumimoji="0" lang="zh-TW" altLang="zh-TW" sz="2600" b="0" dirty="0">
                <a:solidFill>
                  <a:prstClr val="black"/>
                </a:solidFill>
              </a:rPr>
              <a:t>行政作業</a:t>
            </a:r>
            <a:r>
              <a:rPr kumimoji="0" lang="zh-TW" altLang="en-US" sz="2600" b="0" dirty="0">
                <a:solidFill>
                  <a:prstClr val="black"/>
                </a:solidFill>
              </a:rPr>
              <a:t>效率</a:t>
            </a:r>
            <a:endParaRPr kumimoji="0" lang="zh-TW" altLang="zh-TW" sz="2600" b="0" dirty="0">
              <a:solidFill>
                <a:prstClr val="black"/>
              </a:solidFill>
            </a:endParaRPr>
          </a:p>
          <a:p>
            <a:pPr marL="715963" indent="-357188" fontAlgn="auto">
              <a:lnSpc>
                <a:spcPts val="3800"/>
              </a:lnSpc>
              <a:spcBef>
                <a:spcPts val="0"/>
              </a:spcBef>
              <a:spcAft>
                <a:spcPts val="0"/>
              </a:spcAft>
              <a:buFont typeface="+mj-lt"/>
              <a:buAutoNum type="arabicPeriod"/>
            </a:pPr>
            <a:endParaRPr kumimoji="0" lang="en-US" altLang="zh-TW" sz="2600" dirty="0">
              <a:solidFill>
                <a:srgbClr val="1F497D">
                  <a:lumMod val="10000"/>
                </a:srgbClr>
              </a:solidFill>
            </a:endParaRPr>
          </a:p>
        </p:txBody>
      </p:sp>
    </p:spTree>
    <p:extLst>
      <p:ext uri="{BB962C8B-B14F-4D97-AF65-F5344CB8AC3E}">
        <p14:creationId xmlns:p14="http://schemas.microsoft.com/office/powerpoint/2010/main" val="854650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bwMode="auto">
          <a:xfrm>
            <a:off x="160067" y="0"/>
            <a:ext cx="8229600" cy="9989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rgbClr val="0000CC"/>
                </a:solidFill>
                <a:latin typeface="+mj-lt"/>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a:lstStyle>
          <a:p>
            <a:pPr>
              <a:lnSpc>
                <a:spcPts val="3800"/>
              </a:lnSpc>
            </a:pPr>
            <a:r>
              <a:rPr kumimoji="0" lang="zh-TW" altLang="en-US" sz="4200" dirty="0" smtClean="0">
                <a:latin typeface="微軟正黑體" panose="020B0604030504040204" pitchFamily="34" charset="-120"/>
                <a:ea typeface="微軟正黑體" panose="020B0604030504040204" pitchFamily="34" charset="-120"/>
              </a:rPr>
              <a:t>九、預算編列</a:t>
            </a:r>
            <a:r>
              <a:rPr kumimoji="0" lang="en-US" altLang="zh-TW" sz="4200" dirty="0" smtClean="0">
                <a:latin typeface="微軟正黑體" panose="020B0604030504040204" pitchFamily="34" charset="-120"/>
                <a:ea typeface="微軟正黑體" panose="020B0604030504040204" pitchFamily="34" charset="-120"/>
              </a:rPr>
              <a:t>(106</a:t>
            </a:r>
            <a:r>
              <a:rPr kumimoji="0" lang="zh-TW" altLang="en-US" sz="4200" dirty="0" smtClean="0">
                <a:latin typeface="微軟正黑體" panose="020B0604030504040204" pitchFamily="34" charset="-120"/>
                <a:ea typeface="微軟正黑體" panose="020B0604030504040204" pitchFamily="34" charset="-120"/>
              </a:rPr>
              <a:t>年</a:t>
            </a:r>
            <a:r>
              <a:rPr kumimoji="0" lang="en-US" altLang="zh-TW" sz="4200" dirty="0" smtClean="0">
                <a:latin typeface="微軟正黑體" panose="020B0604030504040204" pitchFamily="34" charset="-120"/>
                <a:ea typeface="微軟正黑體" panose="020B0604030504040204" pitchFamily="34" charset="-120"/>
              </a:rPr>
              <a:t>)</a:t>
            </a:r>
            <a:endParaRPr kumimoji="0" lang="zh-TW" altLang="en-US" sz="42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25</a:t>
            </a:fld>
            <a:endParaRPr lang="en-US" altLang="zh-TW" dirty="0">
              <a:solidFill>
                <a:prstClr val="black"/>
              </a:solidFill>
              <a:latin typeface="Calibri" panose="020F0502020204030204" pitchFamily="34" charset="0"/>
            </a:endParaRPr>
          </a:p>
        </p:txBody>
      </p:sp>
      <p:sp>
        <p:nvSpPr>
          <p:cNvPr id="4" name="文字方塊 3"/>
          <p:cNvSpPr txBox="1"/>
          <p:nvPr/>
        </p:nvSpPr>
        <p:spPr>
          <a:xfrm>
            <a:off x="6815854" y="651580"/>
            <a:ext cx="954107" cy="276999"/>
          </a:xfrm>
          <a:prstGeom prst="rect">
            <a:avLst/>
          </a:prstGeom>
          <a:noFill/>
        </p:spPr>
        <p:txBody>
          <a:bodyPr wrap="none" rtlCol="0">
            <a:spAutoFit/>
          </a:bodyPr>
          <a:lstStyle/>
          <a:p>
            <a:pPr fontAlgn="auto">
              <a:spcBef>
                <a:spcPts val="0"/>
              </a:spcBef>
              <a:spcAft>
                <a:spcPts val="0"/>
              </a:spcAft>
            </a:pPr>
            <a:r>
              <a:rPr kumimoji="0" lang="zh-TW" altLang="en-US" sz="1200" dirty="0">
                <a:solidFill>
                  <a:prstClr val="black"/>
                </a:solidFill>
                <a:latin typeface="微軟正黑體" panose="020B0604030504040204" pitchFamily="34" charset="-120"/>
                <a:ea typeface="微軟正黑體" panose="020B0604030504040204" pitchFamily="34" charset="-120"/>
              </a:rPr>
              <a:t>單位</a:t>
            </a:r>
            <a:r>
              <a:rPr kumimoji="0" lang="zh-TW" altLang="en-US" sz="1200" dirty="0" smtClean="0">
                <a:solidFill>
                  <a:prstClr val="black"/>
                </a:solidFill>
                <a:latin typeface="微軟正黑體" panose="020B0604030504040204" pitchFamily="34" charset="-120"/>
                <a:ea typeface="微軟正黑體" panose="020B0604030504040204" pitchFamily="34" charset="-120"/>
              </a:rPr>
              <a:t>：億元</a:t>
            </a:r>
            <a:endParaRPr kumimoji="0" lang="zh-TW" altLang="en-US" sz="1200" dirty="0">
              <a:solidFill>
                <a:prstClr val="black"/>
              </a:solidFill>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p:cNvGraphicFramePr>
          <p:nvPr>
            <p:extLst>
              <p:ext uri="{D42A27DB-BD31-4B8C-83A1-F6EECF244321}">
                <p14:modId xmlns:p14="http://schemas.microsoft.com/office/powerpoint/2010/main" val="3670992575"/>
              </p:ext>
            </p:extLst>
          </p:nvPr>
        </p:nvGraphicFramePr>
        <p:xfrm>
          <a:off x="1044197" y="936512"/>
          <a:ext cx="6676056" cy="5315000"/>
        </p:xfrm>
        <a:graphic>
          <a:graphicData uri="http://schemas.openxmlformats.org/drawingml/2006/table">
            <a:tbl>
              <a:tblPr firstRow="1" lastRow="1">
                <a:tableStyleId>{5C22544A-7EE6-4342-B048-85BDC9FD1C3A}</a:tableStyleId>
              </a:tblPr>
              <a:tblGrid>
                <a:gridCol w="3951561"/>
                <a:gridCol w="1123074"/>
                <a:gridCol w="1601421"/>
              </a:tblGrid>
              <a:tr h="262463">
                <a:tc>
                  <a:txBody>
                    <a:bodyPr/>
                    <a:lstStyle/>
                    <a:p>
                      <a:pPr algn="ctr" fontAlgn="ctr"/>
                      <a:r>
                        <a:rPr lang="zh-TW" sz="1100" u="none" strike="noStrike" dirty="0">
                          <a:effectLst/>
                          <a:latin typeface="微軟正黑體" panose="020B0604030504040204" pitchFamily="34" charset="-120"/>
                          <a:ea typeface="微軟正黑體" panose="020B0604030504040204" pitchFamily="34" charset="-120"/>
                        </a:rPr>
                        <a:t>服務項目</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ctr" fontAlgn="ctr"/>
                      <a:r>
                        <a:rPr lang="en-US" sz="1100" u="none" strike="noStrike">
                          <a:effectLst/>
                          <a:latin typeface="微軟正黑體" panose="020B0604030504040204" pitchFamily="34" charset="-120"/>
                          <a:ea typeface="微軟正黑體" panose="020B0604030504040204" pitchFamily="34" charset="-120"/>
                        </a:rPr>
                        <a:t>2017年</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ctr" fontAlgn="ctr"/>
                      <a:r>
                        <a:rPr lang="zh-TW" sz="1100" u="none" strike="noStrike" dirty="0">
                          <a:effectLst/>
                          <a:latin typeface="微軟正黑體" panose="020B0604030504040204" pitchFamily="34" charset="-120"/>
                          <a:ea typeface="微軟正黑體" panose="020B0604030504040204" pitchFamily="34" charset="-120"/>
                        </a:rPr>
                        <a:t>主責部會</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居家服務</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dirty="0" smtClean="0">
                          <a:effectLst/>
                          <a:latin typeface="微軟正黑體" panose="020B0604030504040204" pitchFamily="34" charset="-120"/>
                          <a:ea typeface="微軟正黑體" panose="020B0604030504040204" pitchFamily="34" charset="-120"/>
                        </a:rPr>
                        <a:t>65.6</a:t>
                      </a:r>
                      <a:r>
                        <a:rPr lang="en-US" altLang="zh-TW" sz="1100" u="none" strike="noStrike" dirty="0" smtClean="0">
                          <a:effectLst/>
                          <a:latin typeface="微軟正黑體" panose="020B0604030504040204" pitchFamily="34" charset="-120"/>
                          <a:ea typeface="微軟正黑體" panose="020B0604030504040204" pitchFamily="34" charset="-120"/>
                        </a:rPr>
                        <a:t>6</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rowSpan="11">
                  <a:txBody>
                    <a:bodyPr/>
                    <a:lstStyle/>
                    <a:p>
                      <a:pPr algn="ctr" fontAlgn="ctr"/>
                      <a:r>
                        <a:rPr lang="zh-TW" sz="1100" u="none" strike="noStrike" dirty="0">
                          <a:effectLst/>
                          <a:latin typeface="微軟正黑體" panose="020B0604030504040204" pitchFamily="34" charset="-120"/>
                          <a:ea typeface="微軟正黑體" panose="020B0604030504040204" pitchFamily="34" charset="-120"/>
                        </a:rPr>
                        <a:t>衛生福利部</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r>
              <a:tr h="262463">
                <a:tc>
                  <a:txBody>
                    <a:bodyPr/>
                    <a:lstStyle/>
                    <a:p>
                      <a:pPr algn="just" fontAlgn="ctr"/>
                      <a:r>
                        <a:rPr lang="zh-TW" sz="1100" u="none" strike="noStrike" dirty="0">
                          <a:effectLst/>
                          <a:latin typeface="微軟正黑體" panose="020B0604030504040204" pitchFamily="34" charset="-120"/>
                          <a:ea typeface="微軟正黑體" panose="020B0604030504040204" pitchFamily="34" charset="-120"/>
                        </a:rPr>
                        <a:t>日間</a:t>
                      </a:r>
                      <a:r>
                        <a:rPr lang="zh-TW" sz="1100" u="none" strike="noStrike" dirty="0" smtClean="0">
                          <a:effectLst/>
                          <a:latin typeface="微軟正黑體" panose="020B0604030504040204" pitchFamily="34" charset="-120"/>
                          <a:ea typeface="微軟正黑體" panose="020B0604030504040204" pitchFamily="34" charset="-120"/>
                        </a:rPr>
                        <a:t>照顧</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a:effectLst/>
                          <a:latin typeface="微軟正黑體" panose="020B0604030504040204" pitchFamily="34" charset="-120"/>
                          <a:ea typeface="微軟正黑體" panose="020B0604030504040204" pitchFamily="34" charset="-120"/>
                        </a:rPr>
                        <a:t>11.96</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家庭托顧</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a:effectLst/>
                          <a:latin typeface="微軟正黑體" panose="020B0604030504040204" pitchFamily="34" charset="-120"/>
                          <a:ea typeface="微軟正黑體" panose="020B0604030504040204" pitchFamily="34" charset="-120"/>
                        </a:rPr>
                        <a:t>1.09</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營養餐飲</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a:effectLst/>
                          <a:latin typeface="微軟正黑體" panose="020B0604030504040204" pitchFamily="34" charset="-120"/>
                          <a:ea typeface="微軟正黑體" panose="020B0604030504040204" pitchFamily="34" charset="-120"/>
                        </a:rPr>
                        <a:t>1.41</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交通接送</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a:effectLst/>
                          <a:latin typeface="微軟正黑體" panose="020B0604030504040204" pitchFamily="34" charset="-120"/>
                          <a:ea typeface="微軟正黑體" panose="020B0604030504040204" pitchFamily="34" charset="-120"/>
                        </a:rPr>
                        <a:t>3.22</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dirty="0">
                          <a:effectLst/>
                          <a:latin typeface="微軟正黑體" panose="020B0604030504040204" pitchFamily="34" charset="-120"/>
                          <a:ea typeface="微軟正黑體" panose="020B0604030504040204" pitchFamily="34" charset="-120"/>
                        </a:rPr>
                        <a:t>長照機構服務</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a:effectLst/>
                          <a:latin typeface="微軟正黑體" panose="020B0604030504040204" pitchFamily="34" charset="-120"/>
                          <a:ea typeface="微軟正黑體" panose="020B0604030504040204" pitchFamily="34" charset="-120"/>
                        </a:rPr>
                        <a:t>2.47</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居家護理</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a:effectLst/>
                          <a:latin typeface="微軟正黑體" panose="020B0604030504040204" pitchFamily="34" charset="-120"/>
                          <a:ea typeface="微軟正黑體" panose="020B0604030504040204" pitchFamily="34" charset="-120"/>
                        </a:rPr>
                        <a:t>0.32</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居家及社區復健</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dirty="0" smtClean="0">
                          <a:effectLst/>
                          <a:latin typeface="微軟正黑體" panose="020B0604030504040204" pitchFamily="34" charset="-120"/>
                          <a:ea typeface="微軟正黑體" panose="020B0604030504040204" pitchFamily="34" charset="-120"/>
                        </a:rPr>
                        <a:t>0.4</a:t>
                      </a:r>
                      <a:r>
                        <a:rPr lang="en-US" altLang="zh-TW" sz="1100" u="none" strike="noStrike" dirty="0" smtClean="0">
                          <a:effectLst/>
                          <a:latin typeface="微軟正黑體" panose="020B0604030504040204" pitchFamily="34" charset="-120"/>
                          <a:ea typeface="微軟正黑體" panose="020B0604030504040204" pitchFamily="34" charset="-120"/>
                        </a:rPr>
                        <a:t>2</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喘息服務</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altLang="zh-TW" sz="1100" b="0" i="0" u="none" strike="noStrike" dirty="0" smtClean="0">
                          <a:solidFill>
                            <a:srgbClr val="000000"/>
                          </a:solidFill>
                          <a:effectLst/>
                          <a:latin typeface="微軟正黑體" panose="020B0604030504040204" pitchFamily="34" charset="-120"/>
                          <a:ea typeface="微軟正黑體" panose="020B0604030504040204" pitchFamily="34" charset="-120"/>
                        </a:rPr>
                        <a:t>2.79</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46406">
                <a:tc>
                  <a:txBody>
                    <a:bodyPr/>
                    <a:lstStyle/>
                    <a:p>
                      <a:pPr algn="just" fontAlgn="ctr"/>
                      <a:r>
                        <a:rPr lang="zh-TW" sz="1100" u="none" strike="noStrike" dirty="0">
                          <a:effectLst/>
                          <a:latin typeface="微軟正黑體" panose="020B0604030504040204" pitchFamily="34" charset="-120"/>
                          <a:ea typeface="微軟正黑體" panose="020B0604030504040204" pitchFamily="34" charset="-120"/>
                        </a:rPr>
                        <a:t>照管中心及服務資源管理之人力及業務推動</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dirty="0">
                          <a:effectLst/>
                          <a:latin typeface="微軟正黑體" panose="020B0604030504040204" pitchFamily="34" charset="-120"/>
                          <a:ea typeface="微軟正黑體" panose="020B0604030504040204" pitchFamily="34" charset="-120"/>
                        </a:rPr>
                        <a:t>7.05</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88032">
                <a:tc>
                  <a:txBody>
                    <a:bodyPr/>
                    <a:lstStyle/>
                    <a:p>
                      <a:pPr algn="just" fontAlgn="ctr"/>
                      <a:r>
                        <a:rPr lang="zh-TW" altLang="en-US" sz="1100" u="none" strike="noStrike" dirty="0" smtClean="0">
                          <a:effectLst/>
                          <a:latin typeface="微軟正黑體" panose="020B0604030504040204" pitchFamily="34" charset="-120"/>
                          <a:ea typeface="微軟正黑體" panose="020B0604030504040204" pitchFamily="34" charset="-120"/>
                        </a:rPr>
                        <a:t>彈性與擴大服務；</a:t>
                      </a:r>
                      <a:r>
                        <a:rPr lang="zh-TW" sz="1100" u="none" strike="noStrike" dirty="0" smtClean="0">
                          <a:effectLst/>
                          <a:latin typeface="微軟正黑體" panose="020B0604030504040204" pitchFamily="34" charset="-120"/>
                          <a:ea typeface="微軟正黑體" panose="020B0604030504040204" pitchFamily="34" charset="-120"/>
                        </a:rPr>
                        <a:t>創新</a:t>
                      </a:r>
                      <a:r>
                        <a:rPr lang="zh-TW" altLang="en-US" sz="1100" u="none" strike="noStrike" dirty="0" smtClean="0">
                          <a:effectLst/>
                          <a:latin typeface="微軟正黑體" panose="020B0604030504040204" pitchFamily="34" charset="-120"/>
                          <a:ea typeface="微軟正黑體" panose="020B0604030504040204" pitchFamily="34" charset="-120"/>
                        </a:rPr>
                        <a:t>與</a:t>
                      </a:r>
                      <a:r>
                        <a:rPr lang="zh-TW" sz="1100" u="none" strike="noStrike" dirty="0" smtClean="0">
                          <a:effectLst/>
                          <a:latin typeface="微軟正黑體" panose="020B0604030504040204" pitchFamily="34" charset="-120"/>
                          <a:ea typeface="微軟正黑體" panose="020B0604030504040204" pitchFamily="34" charset="-120"/>
                        </a:rPr>
                        <a:t>整合</a:t>
                      </a:r>
                      <a:r>
                        <a:rPr lang="zh-TW" altLang="en-US" sz="1100" u="none" strike="noStrike" dirty="0" smtClean="0">
                          <a:effectLst/>
                          <a:latin typeface="微軟正黑體" panose="020B0604030504040204" pitchFamily="34" charset="-120"/>
                          <a:ea typeface="微軟正黑體" panose="020B0604030504040204" pitchFamily="34" charset="-120"/>
                        </a:rPr>
                        <a:t>服務；充</a:t>
                      </a:r>
                      <a:r>
                        <a:rPr lang="zh-TW" sz="1100" u="none" strike="noStrike" dirty="0" smtClean="0">
                          <a:effectLst/>
                          <a:latin typeface="微軟正黑體" panose="020B0604030504040204" pitchFamily="34" charset="-120"/>
                          <a:ea typeface="微軟正黑體" panose="020B0604030504040204" pitchFamily="34" charset="-120"/>
                        </a:rPr>
                        <a:t>實</a:t>
                      </a:r>
                      <a:r>
                        <a:rPr lang="zh-TW" sz="1100" u="none" strike="noStrike" dirty="0">
                          <a:effectLst/>
                          <a:latin typeface="微軟正黑體" panose="020B0604030504040204" pitchFamily="34" charset="-120"/>
                          <a:ea typeface="微軟正黑體" panose="020B0604030504040204" pitchFamily="34" charset="-120"/>
                        </a:rPr>
                        <a:t>原住民、偏鄉長照服務</a:t>
                      </a:r>
                      <a:r>
                        <a:rPr lang="zh-TW" sz="1100" u="none" strike="noStrike" dirty="0" smtClean="0">
                          <a:effectLst/>
                          <a:latin typeface="微軟正黑體" panose="020B0604030504040204" pitchFamily="34" charset="-120"/>
                          <a:ea typeface="微軟正黑體" panose="020B0604030504040204" pitchFamily="34" charset="-120"/>
                        </a:rPr>
                        <a:t>等</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altLang="zh-TW" sz="1100" b="0" i="0" u="none" strike="noStrike" dirty="0" smtClean="0">
                          <a:solidFill>
                            <a:srgbClr val="000000"/>
                          </a:solidFill>
                          <a:effectLst/>
                          <a:latin typeface="微軟正黑體" panose="020B0604030504040204" pitchFamily="34" charset="-120"/>
                          <a:ea typeface="微軟正黑體" panose="020B0604030504040204" pitchFamily="34" charset="-120"/>
                        </a:rPr>
                        <a:t>65.87</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鼓勵勞工從事機構照護服務工作</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rowSpan="2">
                  <a:txBody>
                    <a:bodyPr/>
                    <a:lstStyle/>
                    <a:p>
                      <a:pPr algn="r" fontAlgn="ctr"/>
                      <a:r>
                        <a:rPr lang="en-US" sz="1100" u="none" strike="noStrike" dirty="0">
                          <a:effectLst/>
                          <a:latin typeface="微軟正黑體" panose="020B0604030504040204" pitchFamily="34" charset="-120"/>
                          <a:ea typeface="微軟正黑體" panose="020B0604030504040204" pitchFamily="34" charset="-120"/>
                        </a:rPr>
                        <a:t>2.78</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rowSpan="2">
                  <a:txBody>
                    <a:bodyPr/>
                    <a:lstStyle/>
                    <a:p>
                      <a:pPr algn="ctr" fontAlgn="ctr"/>
                      <a:r>
                        <a:rPr lang="zh-TW" sz="1100" u="none" strike="noStrike">
                          <a:effectLst/>
                          <a:latin typeface="微軟正黑體" panose="020B0604030504040204" pitchFamily="34" charset="-120"/>
                          <a:ea typeface="微軟正黑體" panose="020B0604030504040204" pitchFamily="34" charset="-120"/>
                        </a:rPr>
                        <a:t>勞動部</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補助辦理照顧服務員職業訓練</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健康照護產學中心計畫</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dirty="0">
                          <a:effectLst/>
                          <a:latin typeface="微軟正黑體" panose="020B0604030504040204" pitchFamily="34" charset="-120"/>
                          <a:ea typeface="微軟正黑體" panose="020B0604030504040204" pitchFamily="34" charset="-120"/>
                        </a:rPr>
                        <a:t>0.01</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ctr" fontAlgn="ctr"/>
                      <a:r>
                        <a:rPr lang="zh-TW" sz="1100" u="none" strike="noStrike">
                          <a:effectLst/>
                          <a:latin typeface="微軟正黑體" panose="020B0604030504040204" pitchFamily="34" charset="-120"/>
                          <a:ea typeface="微軟正黑體" panose="020B0604030504040204" pitchFamily="34" charset="-120"/>
                        </a:rPr>
                        <a:t>教育部</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長期照顧與身心障礙醫療復健服務</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rowSpan="4">
                  <a:txBody>
                    <a:bodyPr/>
                    <a:lstStyle/>
                    <a:p>
                      <a:pPr algn="r" fontAlgn="ctr"/>
                      <a:r>
                        <a:rPr lang="en-US" sz="1100" u="none" strike="noStrike" dirty="0">
                          <a:effectLst/>
                          <a:latin typeface="微軟正黑體" panose="020B0604030504040204" pitchFamily="34" charset="-120"/>
                          <a:ea typeface="微軟正黑體" panose="020B0604030504040204" pitchFamily="34" charset="-120"/>
                        </a:rPr>
                        <a:t>12.47</a:t>
                      </a:r>
                      <a:endParaRPr lang="zh-TW" sz="11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rowSpan="4">
                  <a:txBody>
                    <a:bodyPr/>
                    <a:lstStyle/>
                    <a:p>
                      <a:pPr algn="ctr" fontAlgn="ctr"/>
                      <a:r>
                        <a:rPr lang="zh-TW" sz="1100" u="none" strike="noStrike">
                          <a:effectLst/>
                          <a:latin typeface="微軟正黑體" panose="020B0604030504040204" pitchFamily="34" charset="-120"/>
                          <a:ea typeface="微軟正黑體" panose="020B0604030504040204" pitchFamily="34" charset="-120"/>
                        </a:rPr>
                        <a:t>退輔會</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社區醫療服務</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高齡醫學發展與照護</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c vMerge="1">
                  <a:txBody>
                    <a:bodyPr/>
                    <a:lstStyle/>
                    <a:p>
                      <a:endParaRPr lang="zh-TW" altLang="en-US"/>
                    </a:p>
                  </a:txBody>
                  <a:tcPr/>
                </a:tc>
              </a:tr>
              <a:tr h="262463">
                <a:tc>
                  <a:txBody>
                    <a:bodyPr/>
                    <a:lstStyle/>
                    <a:p>
                      <a:pPr algn="just" fontAlgn="ctr"/>
                      <a:r>
                        <a:rPr lang="zh-TW" sz="1100" u="none" strike="noStrike">
                          <a:effectLst/>
                          <a:latin typeface="微軟正黑體" panose="020B0604030504040204" pitchFamily="34" charset="-120"/>
                          <a:ea typeface="微軟正黑體" panose="020B0604030504040204" pitchFamily="34" charset="-120"/>
                        </a:rPr>
                        <a:t>安養機構照服員及護理人員費用</a:t>
                      </a:r>
                      <a:endParaRPr lang="zh-TW" sz="1100" b="0" i="0" u="none" strike="noStrike">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vMerge="1">
                  <a:txBody>
                    <a:bodyPr/>
                    <a:lstStyle/>
                    <a:p>
                      <a:endParaRPr lang="zh-TW" altLang="en-US"/>
                    </a:p>
                  </a:txBody>
                  <a:tcPr/>
                </a:tc>
                <a:tc vMerge="1">
                  <a:txBody>
                    <a:bodyPr/>
                    <a:lstStyle/>
                    <a:p>
                      <a:endParaRPr lang="zh-TW" altLang="en-US"/>
                    </a:p>
                  </a:txBody>
                  <a:tcPr/>
                </a:tc>
              </a:tr>
              <a:tr h="262463">
                <a:tc>
                  <a:txBody>
                    <a:bodyPr/>
                    <a:lstStyle/>
                    <a:p>
                      <a:pPr algn="ctr" fontAlgn="ctr"/>
                      <a:r>
                        <a:rPr lang="zh-TW" sz="1100" u="none" strike="noStrike" dirty="0">
                          <a:effectLst/>
                          <a:latin typeface="微軟正黑體" panose="020B0604030504040204" pitchFamily="34" charset="-120"/>
                          <a:ea typeface="微軟正黑體" panose="020B0604030504040204" pitchFamily="34" charset="-120"/>
                        </a:rPr>
                        <a:t>總計</a:t>
                      </a:r>
                      <a:endParaRPr 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r" fontAlgn="ctr"/>
                      <a:r>
                        <a:rPr lang="en-US" sz="1100" u="none" strike="noStrike" dirty="0">
                          <a:effectLst/>
                          <a:latin typeface="微軟正黑體" panose="020B0604030504040204" pitchFamily="34" charset="-120"/>
                          <a:ea typeface="微軟正黑體" panose="020B0604030504040204" pitchFamily="34" charset="-120"/>
                        </a:rPr>
                        <a:t>177.52</a:t>
                      </a:r>
                      <a:endParaRPr lang="zh-TW" sz="11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nchor="ctr"/>
                </a:tc>
                <a:tc>
                  <a:txBody>
                    <a:bodyPr/>
                    <a:lstStyle/>
                    <a:p>
                      <a:pPr algn="l" fontAlgn="t"/>
                      <a:r>
                        <a:rPr lang="zh-TW" sz="900" u="none" strike="noStrike" dirty="0">
                          <a:effectLst/>
                          <a:latin typeface="微軟正黑體" panose="020B0604030504040204" pitchFamily="34" charset="-120"/>
                          <a:ea typeface="微軟正黑體" panose="020B0604030504040204" pitchFamily="34" charset="-120"/>
                        </a:rPr>
                        <a:t>　</a:t>
                      </a:r>
                      <a:endParaRPr lang="zh-TW" sz="9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980" marR="8980" marT="8980" marB="0"/>
                </a:tc>
              </a:tr>
            </a:tbl>
          </a:graphicData>
        </a:graphic>
      </p:graphicFrame>
      <p:sp>
        <p:nvSpPr>
          <p:cNvPr id="6" name="文字方塊 5"/>
          <p:cNvSpPr txBox="1"/>
          <p:nvPr/>
        </p:nvSpPr>
        <p:spPr>
          <a:xfrm>
            <a:off x="971600" y="6279123"/>
            <a:ext cx="6912768" cy="246221"/>
          </a:xfrm>
          <a:prstGeom prst="rect">
            <a:avLst/>
          </a:prstGeom>
          <a:noFill/>
        </p:spPr>
        <p:txBody>
          <a:bodyPr wrap="square" rtlCol="0">
            <a:spAutoFit/>
          </a:bodyPr>
          <a:lstStyle/>
          <a:p>
            <a:pPr fontAlgn="auto">
              <a:spcBef>
                <a:spcPts val="0"/>
              </a:spcBef>
              <a:spcAft>
                <a:spcPts val="0"/>
              </a:spcAft>
            </a:pPr>
            <a:r>
              <a:rPr kumimoji="0" lang="zh-TW" altLang="en-US" sz="1000" b="1" dirty="0" smtClean="0">
                <a:solidFill>
                  <a:srgbClr val="FF0000"/>
                </a:solidFill>
                <a:latin typeface="微軟正黑體" panose="020B0604030504040204" pitchFamily="34" charset="-120"/>
                <a:ea typeface="微軟正黑體" panose="020B0604030504040204" pitchFamily="34" charset="-120"/>
              </a:rPr>
              <a:t>說明：原住民族之長期照顧資源佈建經費由衛福部編列預算之相關項目項下支應</a:t>
            </a:r>
            <a:endParaRPr kumimoji="0" lang="zh-TW" altLang="en-US" sz="10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98417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按鈕形 4"/>
          <p:cNvSpPr/>
          <p:nvPr/>
        </p:nvSpPr>
        <p:spPr bwMode="auto">
          <a:xfrm>
            <a:off x="1566665" y="2492896"/>
            <a:ext cx="6624736" cy="1800200"/>
          </a:xfrm>
          <a:prstGeom prst="bevel">
            <a:avLst/>
          </a:prstGeom>
          <a:solidFill>
            <a:srgbClr val="F2FDCB"/>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nchor="ctr"/>
          <a:lstStyle/>
          <a:p>
            <a:pPr algn="ctr" fontAlgn="auto">
              <a:spcBef>
                <a:spcPts val="0"/>
              </a:spcBef>
              <a:spcAft>
                <a:spcPts val="0"/>
              </a:spcAft>
              <a:defRPr/>
            </a:pPr>
            <a:r>
              <a:rPr kumimoji="0" lang="zh-TW" altLang="en-US" sz="4000" b="1" dirty="0" smtClean="0">
                <a:solidFill>
                  <a:srgbClr val="007E39"/>
                </a:solidFill>
                <a:latin typeface="微軟正黑體" panose="020B0604030504040204" pitchFamily="34" charset="-120"/>
                <a:ea typeface="微軟正黑體" panose="020B0604030504040204" pitchFamily="34" charset="-120"/>
              </a:rPr>
              <a:t>肆、</a:t>
            </a:r>
            <a:r>
              <a:rPr kumimoji="0" lang="zh-TW" altLang="en-US" sz="4000" b="1" dirty="0">
                <a:solidFill>
                  <a:srgbClr val="007E39"/>
                </a:solidFill>
                <a:latin typeface="微軟正黑體" panose="020B0604030504040204" pitchFamily="34" charset="-120"/>
                <a:ea typeface="微軟正黑體" panose="020B0604030504040204" pitchFamily="34" charset="-120"/>
              </a:rPr>
              <a:t>實施進度</a:t>
            </a:r>
            <a:r>
              <a:rPr kumimoji="0" lang="zh-TW" altLang="en-US" sz="4000" b="1" dirty="0" smtClean="0">
                <a:solidFill>
                  <a:srgbClr val="007E39"/>
                </a:solidFill>
                <a:latin typeface="微軟正黑體" panose="020B0604030504040204" pitchFamily="34" charset="-120"/>
                <a:ea typeface="微軟正黑體" panose="020B0604030504040204" pitchFamily="34" charset="-120"/>
              </a:rPr>
              <a:t>及預期效益</a:t>
            </a:r>
            <a:endParaRPr kumimoji="0" lang="zh-TW" altLang="en-US" sz="4000" b="1" dirty="0">
              <a:solidFill>
                <a:srgbClr val="007E39"/>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26</a:t>
            </a:fld>
            <a:endParaRPr lang="en-US" altLang="zh-TW"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466167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94456" name="Group 216"/>
          <p:cNvGraphicFramePr>
            <a:graphicFrameLocks noGrp="1"/>
          </p:cNvGraphicFramePr>
          <p:nvPr>
            <p:ph idx="1"/>
            <p:extLst>
              <p:ext uri="{D42A27DB-BD31-4B8C-83A1-F6EECF244321}">
                <p14:modId xmlns:p14="http://schemas.microsoft.com/office/powerpoint/2010/main" val="3894539999"/>
              </p:ext>
            </p:extLst>
          </p:nvPr>
        </p:nvGraphicFramePr>
        <p:xfrm>
          <a:off x="323528" y="1277689"/>
          <a:ext cx="8640960" cy="5175647"/>
        </p:xfrm>
        <a:graphic>
          <a:graphicData uri="http://schemas.openxmlformats.org/drawingml/2006/table">
            <a:tbl>
              <a:tblPr firstRow="1">
                <a:tableStyleId>{3C2FFA5D-87B4-456A-9821-1D502468CF0F}</a:tableStyleId>
              </a:tblPr>
              <a:tblGrid>
                <a:gridCol w="2581807"/>
                <a:gridCol w="6059153"/>
              </a:tblGrid>
              <a:tr h="414519">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項　目</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08846" marR="108846" anchor="ctr" horzOverflow="overflow"/>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內  容</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08846" marR="108846" anchor="ctr" horzOverflow="overflow"/>
                </a:tc>
              </a:tr>
              <a:tr h="809615">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ㄧ</a:t>
                      </a:r>
                      <a:r>
                        <a:rPr kumimoji="1" lang="en-US" altLang="zh-TW" sz="1800" b="0"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統合行政部門推動組織</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08846" marR="108846" anchor="ctr" horzOverflow="overflow"/>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u="none" strike="noStrike" cap="none" normalizeH="0" baseline="0" dirty="0" smtClean="0">
                          <a:ln>
                            <a:noFill/>
                          </a:ln>
                          <a:effectLst/>
                          <a:latin typeface="微軟正黑體" panose="020B0604030504040204" pitchFamily="34" charset="-120"/>
                          <a:ea typeface="微軟正黑體" panose="020B0604030504040204" pitchFamily="34" charset="-120"/>
                        </a:rPr>
                        <a:t>1.</a:t>
                      </a: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中央成立跨部會推動小組，負責跨部會事務之協調</a:t>
                      </a:r>
                    </a:p>
                    <a:p>
                      <a:pPr marL="196850" marR="0" lvl="0" indent="-215900" algn="l" defTabSz="914400" rtl="0" eaLnBrk="0" fontAlgn="base" latinLnBrk="0" hangingPunct="0">
                        <a:lnSpc>
                          <a:spcPct val="100000"/>
                        </a:lnSpc>
                        <a:spcBef>
                          <a:spcPct val="0"/>
                        </a:spcBef>
                        <a:spcAft>
                          <a:spcPct val="0"/>
                        </a:spcAft>
                        <a:buClrTx/>
                        <a:buSzTx/>
                        <a:buFontTx/>
                        <a:buNone/>
                        <a:tabLst/>
                      </a:pPr>
                      <a:r>
                        <a:rPr kumimoji="1" lang="en-US" altLang="zh-TW" sz="1800" b="0" u="none" strike="noStrike" cap="none" normalizeH="0" baseline="0" dirty="0" smtClean="0">
                          <a:ln>
                            <a:noFill/>
                          </a:ln>
                          <a:effectLst/>
                          <a:latin typeface="微軟正黑體" panose="020B0604030504040204" pitchFamily="34" charset="-120"/>
                          <a:ea typeface="微軟正黑體" panose="020B0604030504040204" pitchFamily="34" charset="-120"/>
                        </a:rPr>
                        <a:t>2.</a:t>
                      </a: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長照政策推動涉及中央與地方、公部門與民間部門事項之協調及處理</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08846" marR="108846" anchor="ctr" horzOverflow="overflow"/>
                </a:tc>
              </a:tr>
              <a:tr h="6019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二</a:t>
                      </a: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辦理全國巡迴說明會</a:t>
                      </a:r>
                    </a:p>
                  </a:txBody>
                  <a:tcPr marL="108846" marR="108846"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舉辦全國各縣市說明會</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廣徵各界意見，凝聚共識與實務做法</a:t>
                      </a:r>
                    </a:p>
                  </a:txBody>
                  <a:tcPr marL="108846" marR="108846" anchor="ctr" horzOverflow="overflow"/>
                </a:tc>
              </a:tr>
              <a:tr h="6019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三</a:t>
                      </a: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試辦各項創新服務</a:t>
                      </a:r>
                    </a:p>
                  </a:txBody>
                  <a:tcPr marL="108846" marR="108846"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辦理預防失能或延緩失能惡化服務方案</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試辦社區整體照顧模式</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整合跨部會資源，開拓社區據點，銜接長照服務體系</a:t>
                      </a:r>
                    </a:p>
                  </a:txBody>
                  <a:tcPr marL="108846" marR="108846" anchor="ctr" horzOverflow="overflow"/>
                </a:tc>
              </a:tr>
              <a:tr h="1103528">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四</a:t>
                      </a:r>
                      <a:r>
                        <a:rPr kumimoji="1" lang="en-US" altLang="zh-TW" sz="1800" b="0" u="none" strike="noStrike" cap="none" normalizeH="0" baseline="0" dirty="0" smtClean="0">
                          <a:ln>
                            <a:noFill/>
                          </a:ln>
                          <a:effectLst/>
                          <a:latin typeface="微軟正黑體" panose="020B0604030504040204" pitchFamily="34" charset="-120"/>
                          <a:ea typeface="微軟正黑體" panose="020B0604030504040204" pitchFamily="34" charset="-120"/>
                        </a:rPr>
                        <a:t>)</a:t>
                      </a:r>
                      <a:r>
                        <a:rPr kumimoji="1" lang="zh-TW" altLang="en-US" sz="1800" b="0" u="none" strike="noStrike" cap="none" normalizeH="0" baseline="0" dirty="0" smtClean="0">
                          <a:ln>
                            <a:noFill/>
                          </a:ln>
                          <a:effectLst/>
                          <a:latin typeface="微軟正黑體" panose="020B0604030504040204" pitchFamily="34" charset="-120"/>
                          <a:ea typeface="微軟正黑體" panose="020B0604030504040204" pitchFamily="34" charset="-120"/>
                        </a:rPr>
                        <a:t>統整照顧管理制度</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08846" marR="108846" anchor="ctr" horzOverflow="overflow"/>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196850" marR="0" lvl="0" indent="-215900" algn="l" defTabSz="914400" rtl="0" eaLnBrk="0" fontAlgn="base" latinLnBrk="0" hangingPunct="0">
                        <a:lnSpc>
                          <a:spcPct val="100000"/>
                        </a:lnSpc>
                        <a:spcBef>
                          <a:spcPct val="0"/>
                        </a:spcBef>
                        <a:spcAft>
                          <a:spcPct val="0"/>
                        </a:spcAft>
                        <a:buClrTx/>
                        <a:buSzTx/>
                        <a:buFontTx/>
                        <a:buNone/>
                        <a:tabLst/>
                      </a:pPr>
                      <a:r>
                        <a:rPr kumimoji="1" lang="en-US" altLang="zh-TW" sz="18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1.</a:t>
                      </a:r>
                      <a:r>
                        <a:rPr kumimoji="1" lang="zh-TW" altLang="en-US" sz="18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整合照顧管理制度，訂定需求評估量表、調整照顧管理流程、規劃人員培訓課程等</a:t>
                      </a:r>
                    </a:p>
                    <a:p>
                      <a:pPr marL="196850" marR="0" lvl="0" indent="-215900" algn="l" defTabSz="914400" rtl="0" eaLnBrk="0" fontAlgn="base" latinLnBrk="0" hangingPunct="0">
                        <a:lnSpc>
                          <a:spcPct val="100000"/>
                        </a:lnSpc>
                        <a:spcBef>
                          <a:spcPct val="0"/>
                        </a:spcBef>
                        <a:spcAft>
                          <a:spcPct val="0"/>
                        </a:spcAft>
                        <a:buClrTx/>
                        <a:buSzTx/>
                        <a:buFontTx/>
                        <a:buNone/>
                        <a:tabLst/>
                      </a:pPr>
                      <a:r>
                        <a:rPr kumimoji="1" lang="en-US" altLang="zh-TW" sz="18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2.</a:t>
                      </a:r>
                      <a:r>
                        <a:rPr kumimoji="1" lang="zh-TW" altLang="en-US" sz="18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釐清地方長期照顧管理中心組織與人事制度及薪資待遇</a:t>
                      </a:r>
                    </a:p>
                  </a:txBody>
                  <a:tcPr marL="108846" marR="108846" anchor="ctr" horzOverflow="overflow"/>
                </a:tc>
              </a:tr>
              <a:tr h="852726">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五</a:t>
                      </a: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充實照顧人力</a:t>
                      </a:r>
                    </a:p>
                  </a:txBody>
                  <a:tcPr marL="108846" marR="108846" anchor="ctr" horzOverflow="overflow"/>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改善照顧服務員待遇</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提升照顧服務員專業形象，增加職業認同</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促進其專業職涯發展</a:t>
                      </a:r>
                      <a:endPar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擬定以縣市鄉鎮為單位之人力發展策略</a:t>
                      </a:r>
                    </a:p>
                  </a:txBody>
                  <a:tcPr marL="108846" marR="108846" anchor="ctr" horzOverflow="overflow"/>
                </a:tc>
              </a:tr>
            </a:tbl>
          </a:graphicData>
        </a:graphic>
      </p:graphicFrame>
      <p:sp>
        <p:nvSpPr>
          <p:cNvPr id="2" name="投影片編號版面配置區 1"/>
          <p:cNvSpPr>
            <a:spLocks noGrp="1"/>
          </p:cNvSpPr>
          <p:nvPr>
            <p:ph type="sldNum" sz="quarter" idx="12"/>
          </p:nvPr>
        </p:nvSpPr>
        <p:spPr/>
        <p:txBody>
          <a:bodyPr/>
          <a:lstStyle/>
          <a:p>
            <a:pPr>
              <a:defRPr/>
            </a:pPr>
            <a:fld id="{ACF5CD2B-B950-4895-B975-4C770C2DB504}" type="slidenum">
              <a:rPr lang="en-US" altLang="zh-TW" smtClean="0">
                <a:solidFill>
                  <a:prstClr val="black"/>
                </a:solidFill>
              </a:rPr>
              <a:pPr>
                <a:defRPr/>
              </a:pPr>
              <a:t>27</a:t>
            </a:fld>
            <a:endParaRPr lang="en-US" altLang="zh-TW">
              <a:solidFill>
                <a:prstClr val="black"/>
              </a:solidFill>
            </a:endParaRPr>
          </a:p>
        </p:txBody>
      </p:sp>
      <p:sp>
        <p:nvSpPr>
          <p:cNvPr id="22567" name="Rectangle 217"/>
          <p:cNvSpPr>
            <a:spLocks noChangeArrowheads="1"/>
          </p:cNvSpPr>
          <p:nvPr/>
        </p:nvSpPr>
        <p:spPr bwMode="auto">
          <a:xfrm>
            <a:off x="785168" y="260648"/>
            <a:ext cx="7243216" cy="79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fontAlgn="auto" hangingPunct="1">
              <a:spcBef>
                <a:spcPts val="0"/>
              </a:spcBef>
              <a:spcAft>
                <a:spcPts val="0"/>
              </a:spcAft>
            </a:pPr>
            <a:r>
              <a:rPr lang="zh-TW" altLang="en-US" sz="4400" b="1" dirty="0">
                <a:solidFill>
                  <a:srgbClr val="0000CC"/>
                </a:solidFill>
                <a:latin typeface="微軟正黑體" panose="020B0604030504040204" pitchFamily="34" charset="-120"/>
                <a:ea typeface="微軟正黑體" panose="020B0604030504040204" pitchFamily="34" charset="-120"/>
              </a:rPr>
              <a:t>一、近程推動</a:t>
            </a:r>
            <a:r>
              <a:rPr lang="zh-TW" altLang="en-US" sz="4400" b="1" dirty="0" smtClean="0">
                <a:solidFill>
                  <a:srgbClr val="0000CC"/>
                </a:solidFill>
                <a:latin typeface="微軟正黑體" panose="020B0604030504040204" pitchFamily="34" charset="-120"/>
                <a:ea typeface="微軟正黑體" panose="020B0604030504040204" pitchFamily="34" charset="-120"/>
              </a:rPr>
              <a:t>事項</a:t>
            </a:r>
            <a:r>
              <a:rPr lang="en-US" altLang="zh-TW" sz="4400" b="1" dirty="0" smtClean="0">
                <a:solidFill>
                  <a:srgbClr val="0000CC"/>
                </a:solidFill>
                <a:latin typeface="微軟正黑體" panose="020B0604030504040204" pitchFamily="34" charset="-120"/>
                <a:ea typeface="微軟正黑體" panose="020B0604030504040204" pitchFamily="34" charset="-120"/>
              </a:rPr>
              <a:t>-1</a:t>
            </a:r>
            <a:endParaRPr kumimoji="0" lang="zh-TW" altLang="en-US" sz="4400" b="1" dirty="0">
              <a:solidFill>
                <a:srgbClr val="0000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92055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94456" name="Group 216"/>
          <p:cNvGraphicFramePr>
            <a:graphicFrameLocks noGrp="1"/>
          </p:cNvGraphicFramePr>
          <p:nvPr>
            <p:ph idx="1"/>
            <p:extLst>
              <p:ext uri="{D42A27DB-BD31-4B8C-83A1-F6EECF244321}">
                <p14:modId xmlns:p14="http://schemas.microsoft.com/office/powerpoint/2010/main" val="1677343392"/>
              </p:ext>
            </p:extLst>
          </p:nvPr>
        </p:nvGraphicFramePr>
        <p:xfrm>
          <a:off x="251520" y="836712"/>
          <a:ext cx="8568952" cy="5835152"/>
        </p:xfrm>
        <a:graphic>
          <a:graphicData uri="http://schemas.openxmlformats.org/drawingml/2006/table">
            <a:tbl>
              <a:tblPr firstRow="1">
                <a:tableStyleId>{3C2FFA5D-87B4-456A-9821-1D502468CF0F}</a:tableStyleId>
              </a:tblPr>
              <a:tblGrid>
                <a:gridCol w="2560081"/>
                <a:gridCol w="6008871"/>
              </a:tblGrid>
              <a:tr h="414849">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u="none" strike="noStrike" cap="none" normalizeH="0" baseline="0" dirty="0" smtClean="0">
                          <a:ln>
                            <a:noFill/>
                          </a:ln>
                          <a:effectLst/>
                          <a:latin typeface="微軟正黑體" panose="020B0604030504040204" pitchFamily="34" charset="-120"/>
                          <a:ea typeface="微軟正黑體" panose="020B0604030504040204" pitchFamily="34" charset="-120"/>
                        </a:rPr>
                        <a:t>項　目</a:t>
                      </a:r>
                      <a:endParaRPr kumimoji="1"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07733" marR="107733" anchor="ctr" horzOverflow="overflow"/>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u="none" strike="noStrike" cap="none" normalizeH="0" baseline="0" dirty="0" smtClean="0">
                          <a:ln>
                            <a:noFill/>
                          </a:ln>
                          <a:effectLst/>
                          <a:latin typeface="微軟正黑體" panose="020B0604030504040204" pitchFamily="34" charset="-120"/>
                          <a:ea typeface="微軟正黑體" panose="020B0604030504040204" pitchFamily="34" charset="-120"/>
                        </a:rPr>
                        <a:t>內  容</a:t>
                      </a:r>
                      <a:endParaRPr kumimoji="1"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107733" marR="107733" anchor="ctr" horzOverflow="overflow"/>
                </a:tc>
              </a:tr>
              <a:tr h="1152128">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六</a:t>
                      </a: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溝通宣導</a:t>
                      </a:r>
                    </a:p>
                  </a:txBody>
                  <a:tcPr marL="107733" marR="107733" anchor="ctr" horzOverflow="overflow"/>
                </a:tc>
                <a:tc>
                  <a:txBody>
                    <a:bodyPr/>
                    <a:lstStyle>
                      <a:lvl1pPr marL="177800" indent="-1778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177800" marR="0" lvl="0" indent="-1778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建置全國單一長照專線</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412-8080</a:t>
                      </a:r>
                    </a:p>
                    <a:p>
                      <a:pPr marL="177800" marR="0" lvl="0" indent="-1778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加強多元宣導，增進社會大眾、服務使用者及媒體對長照政策之認知</a:t>
                      </a:r>
                      <a:endPar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177800" marR="0" lvl="0" indent="-1778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辦理教育訓練，提昇長照服務意識，並強化社區網絡通報及轉介功能</a:t>
                      </a:r>
                      <a:endPar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a:p>
                      <a:pPr marL="177800" marR="0" lvl="0" indent="-1778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4.</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建立與地方政府、民間部門、機構及團體之溝通機制</a:t>
                      </a:r>
                    </a:p>
                  </a:txBody>
                  <a:tcPr marL="107733" marR="107733" anchor="ctr" horzOverflow="overflow"/>
                </a:tc>
              </a:tr>
              <a:tr h="665417">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七</a:t>
                      </a: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整合與發展資訊系統</a:t>
                      </a:r>
                    </a:p>
                  </a:txBody>
                  <a:tcPr marL="107733" marR="107733" marT="45723" marB="45723" anchor="ctr" horzOverflow="overflow"/>
                </a:tc>
                <a:tc>
                  <a:txBody>
                    <a:bodyPr/>
                    <a:lstStyle>
                      <a:lvl1pPr marL="342900" indent="-342900">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742950"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143000"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00200"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中央建置照顧管理資料庫系統</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整合各縣市資訊系統</a:t>
                      </a:r>
                    </a:p>
                  </a:txBody>
                  <a:tcPr marL="107733" marR="107733" marT="45723" marB="45723" anchor="ctr" horzOverflow="overflow"/>
                </a:tc>
              </a:tr>
              <a:tr h="8450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八</a:t>
                      </a: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發展營運手冊</a:t>
                      </a:r>
                    </a:p>
                  </a:txBody>
                  <a:tcPr marL="107733" marR="107733" anchor="ctr" horzOverflow="overflow"/>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小規模多機能服務</a:t>
                      </a:r>
                      <a:endPar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檢討日間照顧服務模式及日間托老服務</a:t>
                      </a:r>
                      <a:endPar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發展失智者社區服務據點</a:t>
                      </a:r>
                      <a:endPar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4.</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普設家庭照顧者支持服務據點</a:t>
                      </a:r>
                    </a:p>
                  </a:txBody>
                  <a:tcPr marL="107733" marR="107733" anchor="ctr" horzOverflow="overflow"/>
                </a:tc>
              </a:tr>
              <a:tr h="756857">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820738"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228725"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36713"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九</a:t>
                      </a: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進行長期照顧服務模式之行動研究與評估研究</a:t>
                      </a:r>
                    </a:p>
                  </a:txBody>
                  <a:tcPr marL="107733" marR="107733" marT="45723" marB="45723" anchor="ctr" horzOverflow="overflow"/>
                </a:tc>
                <a:tc>
                  <a:txBody>
                    <a:bodyPr/>
                    <a:lstStyle>
                      <a:lvl1pPr>
                        <a:spcBef>
                          <a:spcPct val="20000"/>
                        </a:spcBef>
                        <a:buClr>
                          <a:schemeClr val="bg2"/>
                        </a:buClr>
                        <a:buSzPct val="75000"/>
                        <a:buFont typeface="Wingdings" pitchFamily="2" charset="2"/>
                        <a:defRPr kumimoji="1" sz="2400">
                          <a:solidFill>
                            <a:schemeClr val="tx1"/>
                          </a:solidFill>
                          <a:latin typeface="Verdana" pitchFamily="34" charset="0"/>
                          <a:ea typeface="新細明體" pitchFamily="18" charset="-120"/>
                        </a:defRPr>
                      </a:lvl1pPr>
                      <a:lvl2pPr marL="820738" indent="-285750">
                        <a:spcBef>
                          <a:spcPct val="20000"/>
                        </a:spcBef>
                        <a:buClr>
                          <a:schemeClr val="tx2"/>
                        </a:buClr>
                        <a:buSzPct val="75000"/>
                        <a:buFont typeface="Wingdings" pitchFamily="2" charset="2"/>
                        <a:defRPr kumimoji="1" sz="2000">
                          <a:solidFill>
                            <a:schemeClr val="tx1"/>
                          </a:solidFill>
                          <a:latin typeface="Verdana" pitchFamily="34" charset="0"/>
                          <a:ea typeface="新細明體" pitchFamily="18" charset="-120"/>
                        </a:defRPr>
                      </a:lvl2pPr>
                      <a:lvl3pPr marL="1228725" indent="-228600">
                        <a:spcBef>
                          <a:spcPct val="20000"/>
                        </a:spcBef>
                        <a:buClr>
                          <a:schemeClr val="accent1"/>
                        </a:buClr>
                        <a:buSzPct val="65000"/>
                        <a:buFont typeface="Wingdings" pitchFamily="2" charset="2"/>
                        <a:defRPr kumimoji="1">
                          <a:solidFill>
                            <a:schemeClr val="tx1"/>
                          </a:solidFill>
                          <a:latin typeface="Verdana" pitchFamily="34" charset="0"/>
                          <a:ea typeface="新細明體" pitchFamily="18" charset="-120"/>
                        </a:defRPr>
                      </a:lvl3pPr>
                      <a:lvl4pPr marL="1636713" indent="-228600">
                        <a:spcBef>
                          <a:spcPct val="20000"/>
                        </a:spcBef>
                        <a:buClr>
                          <a:schemeClr val="bg2"/>
                        </a:buClr>
                        <a:buFont typeface="Wingdings" pitchFamily="2" charset="2"/>
                        <a:defRPr kumimoji="1" sz="1600">
                          <a:solidFill>
                            <a:schemeClr val="tx1"/>
                          </a:solidFill>
                          <a:latin typeface="Verdana" pitchFamily="34" charset="0"/>
                          <a:ea typeface="新細明體" pitchFamily="18" charset="-120"/>
                        </a:defRPr>
                      </a:lvl4pPr>
                      <a:lvl5pPr marL="2057400" indent="-228600">
                        <a:spcBef>
                          <a:spcPct val="20000"/>
                        </a:spcBef>
                        <a:buClr>
                          <a:schemeClr val="tx2"/>
                        </a:buClr>
                        <a:buSzPct val="80000"/>
                        <a:buFont typeface="Wingdings" pitchFamily="2" charset="2"/>
                        <a:defRPr kumimoji="1" sz="1600">
                          <a:solidFill>
                            <a:schemeClr val="tx1"/>
                          </a:solidFill>
                          <a:latin typeface="Verdana" pitchFamily="34" charset="0"/>
                          <a:ea typeface="新細明體" pitchFamily="18" charset="-120"/>
                        </a:defRPr>
                      </a:lvl5pPr>
                      <a:lvl6pPr marL="25146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6pPr>
                      <a:lvl7pPr marL="29718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7pPr>
                      <a:lvl8pPr marL="34290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8pPr>
                      <a:lvl9pPr marL="3886200" indent="-228600" fontAlgn="base">
                        <a:spcBef>
                          <a:spcPct val="20000"/>
                        </a:spcBef>
                        <a:spcAft>
                          <a:spcPct val="0"/>
                        </a:spcAft>
                        <a:buClr>
                          <a:schemeClr val="tx2"/>
                        </a:buClr>
                        <a:buSzPct val="80000"/>
                        <a:buFont typeface="Wingdings" pitchFamily="2" charset="2"/>
                        <a:defRPr kumimoji="1" sz="1600">
                          <a:solidFill>
                            <a:schemeClr val="tx1"/>
                          </a:solidFill>
                          <a:latin typeface="Verdan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進行對預防失能或延緩失能惡化等創新服務之行動研究與評估研究</a:t>
                      </a:r>
                      <a:endParaRPr kumimoji="1" lang="en-US" altLang="zh-TW"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進行對社區整體照顧模式之行動研究與評估研究</a:t>
                      </a:r>
                      <a:endParaRPr kumimoji="1" lang="en-US" altLang="zh-TW"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建立實證為基礎之方案，全國推廣</a:t>
                      </a:r>
                    </a:p>
                  </a:txBody>
                  <a:tcPr marL="107733" marR="107733" marT="45723" marB="45723" anchor="ctr" horzOverflow="overflow"/>
                </a:tc>
              </a:tr>
              <a:tr h="7568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十</a:t>
                      </a:r>
                      <a:r>
                        <a:rPr kumimoji="1" lang="en-US" altLang="zh-TW"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a:t>
                      </a:r>
                      <a:r>
                        <a:rPr kumimoji="1" lang="zh-TW" altLang="en-US" sz="1600" b="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mn-cs"/>
                        </a:rPr>
                        <a:t>規劃推動長照與居家安寧及在宅醫療之結合</a:t>
                      </a:r>
                    </a:p>
                  </a:txBody>
                  <a:tcPr marL="107733" marR="107733" anchor="ctr" horzOverflow="overflow"/>
                </a:tc>
                <a:tc>
                  <a:txBody>
                    <a:bodyPr/>
                    <a:lstStyle/>
                    <a:p>
                      <a:pPr marL="177800" marR="0" lvl="0" indent="-17780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銜接長照與居家及在宅醫療資源</a:t>
                      </a:r>
                    </a:p>
                  </a:txBody>
                  <a:tcPr marL="107733" marR="107733" anchor="ctr" horzOverflow="overflow"/>
                </a:tc>
              </a:tr>
            </a:tbl>
          </a:graphicData>
        </a:graphic>
      </p:graphicFrame>
      <p:sp>
        <p:nvSpPr>
          <p:cNvPr id="2" name="投影片編號版面配置區 1"/>
          <p:cNvSpPr>
            <a:spLocks noGrp="1"/>
          </p:cNvSpPr>
          <p:nvPr>
            <p:ph type="sldNum" sz="quarter" idx="12"/>
          </p:nvPr>
        </p:nvSpPr>
        <p:spPr/>
        <p:txBody>
          <a:bodyPr/>
          <a:lstStyle/>
          <a:p>
            <a:pPr>
              <a:defRPr/>
            </a:pPr>
            <a:fld id="{ACF5CD2B-B950-4895-B975-4C770C2DB504}" type="slidenum">
              <a:rPr lang="en-US" altLang="zh-TW" smtClean="0">
                <a:solidFill>
                  <a:prstClr val="black"/>
                </a:solidFill>
              </a:rPr>
              <a:pPr>
                <a:defRPr/>
              </a:pPr>
              <a:t>28</a:t>
            </a:fld>
            <a:endParaRPr lang="en-US" altLang="zh-TW">
              <a:solidFill>
                <a:prstClr val="black"/>
              </a:solidFill>
            </a:endParaRPr>
          </a:p>
        </p:txBody>
      </p:sp>
      <p:sp>
        <p:nvSpPr>
          <p:cNvPr id="6" name="Rectangle 217"/>
          <p:cNvSpPr>
            <a:spLocks noChangeArrowheads="1"/>
          </p:cNvSpPr>
          <p:nvPr/>
        </p:nvSpPr>
        <p:spPr bwMode="auto">
          <a:xfrm>
            <a:off x="755576" y="0"/>
            <a:ext cx="7243216" cy="79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Verdana" pitchFamily="34" charset="0"/>
                <a:ea typeface="新細明體" pitchFamily="18" charset="-120"/>
              </a:defRPr>
            </a:lvl1pPr>
            <a:lvl2pPr marL="742950" indent="-285750" eaLnBrk="0" hangingPunct="0">
              <a:defRPr kumimoji="1">
                <a:solidFill>
                  <a:schemeClr val="tx1"/>
                </a:solidFill>
                <a:latin typeface="Verdana" pitchFamily="34" charset="0"/>
                <a:ea typeface="新細明體" pitchFamily="18" charset="-120"/>
              </a:defRPr>
            </a:lvl2pPr>
            <a:lvl3pPr marL="1143000" indent="-228600" eaLnBrk="0" hangingPunct="0">
              <a:defRPr kumimoji="1">
                <a:solidFill>
                  <a:schemeClr val="tx1"/>
                </a:solidFill>
                <a:latin typeface="Verdana" pitchFamily="34" charset="0"/>
                <a:ea typeface="新細明體" pitchFamily="18" charset="-120"/>
              </a:defRPr>
            </a:lvl3pPr>
            <a:lvl4pPr marL="1600200" indent="-228600" eaLnBrk="0" hangingPunct="0">
              <a:defRPr kumimoji="1">
                <a:solidFill>
                  <a:schemeClr val="tx1"/>
                </a:solidFill>
                <a:latin typeface="Verdana" pitchFamily="34" charset="0"/>
                <a:ea typeface="新細明體" pitchFamily="18" charset="-120"/>
              </a:defRPr>
            </a:lvl4pPr>
            <a:lvl5pPr marL="2057400" indent="-228600" eaLnBrk="0" hangingPunct="0">
              <a:defRPr kumimoji="1">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pitchFamily="18" charset="-120"/>
              </a:defRPr>
            </a:lvl9pPr>
          </a:lstStyle>
          <a:p>
            <a:pPr algn="ctr" eaLnBrk="1" fontAlgn="auto" hangingPunct="1">
              <a:spcBef>
                <a:spcPts val="0"/>
              </a:spcBef>
              <a:spcAft>
                <a:spcPts val="0"/>
              </a:spcAft>
            </a:pPr>
            <a:r>
              <a:rPr lang="zh-TW" altLang="en-US" sz="4400" b="1" dirty="0">
                <a:solidFill>
                  <a:srgbClr val="0000CC"/>
                </a:solidFill>
                <a:latin typeface="微軟正黑體" panose="020B0604030504040204" pitchFamily="34" charset="-120"/>
                <a:ea typeface="微軟正黑體" panose="020B0604030504040204" pitchFamily="34" charset="-120"/>
              </a:rPr>
              <a:t>一、近程推動</a:t>
            </a:r>
            <a:r>
              <a:rPr lang="zh-TW" altLang="en-US" sz="4400" b="1" dirty="0" smtClean="0">
                <a:solidFill>
                  <a:srgbClr val="0000CC"/>
                </a:solidFill>
                <a:latin typeface="微軟正黑體" panose="020B0604030504040204" pitchFamily="34" charset="-120"/>
                <a:ea typeface="微軟正黑體" panose="020B0604030504040204" pitchFamily="34" charset="-120"/>
              </a:rPr>
              <a:t>事項</a:t>
            </a:r>
            <a:r>
              <a:rPr lang="en-US" altLang="zh-TW" sz="4400" b="1" dirty="0" smtClean="0">
                <a:solidFill>
                  <a:srgbClr val="0000CC"/>
                </a:solidFill>
                <a:latin typeface="微軟正黑體" panose="020B0604030504040204" pitchFamily="34" charset="-120"/>
                <a:ea typeface="微軟正黑體" panose="020B0604030504040204" pitchFamily="34" charset="-120"/>
              </a:rPr>
              <a:t>-2</a:t>
            </a:r>
            <a:endParaRPr kumimoji="0" lang="zh-TW" altLang="en-US" sz="4400" b="1" dirty="0">
              <a:solidFill>
                <a:srgbClr val="0000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40562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099985"/>
            <a:ext cx="8229600" cy="4353351"/>
          </a:xfrm>
        </p:spPr>
        <p:txBody>
          <a:bodyPr/>
          <a:lstStyle/>
          <a:p>
            <a:pPr marL="457200" indent="-4572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促進失能、失智、身心障礙者，及其家庭照顧者之身心健康與生活品質</a:t>
            </a:r>
          </a:p>
          <a:p>
            <a:pPr marL="457200" indent="-4572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研議與身心障礙者照顧服務系統分工與整合</a:t>
            </a:r>
          </a:p>
          <a:p>
            <a:pPr marL="457200" indent="-4572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結合產業發展，促進輔具與科技之開發應用，以提升長照服務對象的尊嚴與品質</a:t>
            </a:r>
            <a:endParaRPr lang="en-US" altLang="zh-TW" sz="2800"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結合照顧與住宅，研議多元化的居住服務</a:t>
            </a:r>
          </a:p>
          <a:p>
            <a:pPr marL="457200" indent="-457200">
              <a:buFont typeface="+mj-lt"/>
              <a:buAutoNum type="arabicPeriod"/>
            </a:pPr>
            <a:r>
              <a:rPr lang="zh-TW" altLang="en-US" sz="2800" dirty="0" smtClean="0">
                <a:latin typeface="微軟正黑體" panose="020B0604030504040204" pitchFamily="34" charset="-120"/>
                <a:ea typeface="微軟正黑體" panose="020B0604030504040204" pitchFamily="34" charset="-120"/>
              </a:rPr>
              <a:t>建構對失能、失智，及身心障礙者的友善環境，建立互助關懷的社區</a:t>
            </a:r>
            <a:endParaRPr lang="zh-TW" altLang="en-US" sz="28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29</a:t>
            </a:fld>
            <a:endParaRPr lang="en-US" altLang="zh-TW" dirty="0">
              <a:solidFill>
                <a:prstClr val="black"/>
              </a:solidFill>
              <a:latin typeface="Calibri" panose="020F0502020204030204" pitchFamily="34" charset="0"/>
            </a:endParaRPr>
          </a:p>
        </p:txBody>
      </p:sp>
      <p:sp>
        <p:nvSpPr>
          <p:cNvPr id="102" name="矩形 101"/>
          <p:cNvSpPr/>
          <p:nvPr/>
        </p:nvSpPr>
        <p:spPr>
          <a:xfrm>
            <a:off x="611560" y="188640"/>
            <a:ext cx="8136904" cy="769441"/>
          </a:xfrm>
          <a:prstGeom prst="rect">
            <a:avLst/>
          </a:prstGeom>
        </p:spPr>
        <p:txBody>
          <a:bodyPr wrap="square">
            <a:spAutoFit/>
          </a:bodyPr>
          <a:lstStyle/>
          <a:p>
            <a:pPr algn="ctr" fontAlgn="auto">
              <a:spcBef>
                <a:spcPts val="0"/>
              </a:spcBef>
              <a:spcAft>
                <a:spcPts val="0"/>
              </a:spcAft>
            </a:pPr>
            <a:r>
              <a:rPr kumimoji="0" lang="zh-TW" altLang="en-US" sz="4400" b="1" dirty="0" smtClean="0">
                <a:solidFill>
                  <a:srgbClr val="0000CC"/>
                </a:solidFill>
                <a:latin typeface="微軟正黑體" panose="020B0604030504040204" pitchFamily="34" charset="-120"/>
                <a:ea typeface="微軟正黑體" panose="020B0604030504040204" pitchFamily="34" charset="-120"/>
              </a:rPr>
              <a:t>二、中長程規劃重點</a:t>
            </a:r>
            <a:endParaRPr kumimoji="0" lang="zh-TW" altLang="en-US" sz="4400" b="1" dirty="0">
              <a:solidFill>
                <a:srgbClr val="0000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36887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按鈕形 4"/>
          <p:cNvSpPr/>
          <p:nvPr/>
        </p:nvSpPr>
        <p:spPr bwMode="auto">
          <a:xfrm>
            <a:off x="1619673" y="2492896"/>
            <a:ext cx="6624736" cy="1800200"/>
          </a:xfrm>
          <a:prstGeom prst="bevel">
            <a:avLst/>
          </a:prstGeom>
          <a:solidFill>
            <a:srgbClr val="F2FDCB"/>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nchor="ctr"/>
          <a:lstStyle/>
          <a:p>
            <a:pPr algn="ctr" fontAlgn="auto">
              <a:spcBef>
                <a:spcPts val="0"/>
              </a:spcBef>
              <a:spcAft>
                <a:spcPts val="0"/>
              </a:spcAft>
              <a:defRPr/>
            </a:pPr>
            <a:r>
              <a:rPr kumimoji="0" lang="zh-TW" altLang="en-US" sz="4000" b="1" dirty="0">
                <a:solidFill>
                  <a:srgbClr val="007E39"/>
                </a:solidFill>
                <a:latin typeface="微軟正黑體" panose="020B0604030504040204" pitchFamily="34" charset="-120"/>
                <a:ea typeface="微軟正黑體" panose="020B0604030504040204" pitchFamily="34" charset="-120"/>
              </a:rPr>
              <a:t>壹</a:t>
            </a:r>
            <a:r>
              <a:rPr kumimoji="0" lang="zh-TW" altLang="en-US" sz="4000" b="1" dirty="0" smtClean="0">
                <a:solidFill>
                  <a:srgbClr val="007E39"/>
                </a:solidFill>
                <a:latin typeface="微軟正黑體" panose="020B0604030504040204" pitchFamily="34" charset="-120"/>
                <a:ea typeface="微軟正黑體" panose="020B0604030504040204" pitchFamily="34" charset="-120"/>
              </a:rPr>
              <a:t>、背景</a:t>
            </a:r>
            <a:endParaRPr kumimoji="0" lang="en-US" altLang="zh-TW" sz="4000" b="1" dirty="0">
              <a:solidFill>
                <a:srgbClr val="007E39"/>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3</a:t>
            </a:fld>
            <a:endParaRPr lang="en-US" altLang="zh-TW"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164271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預期效益</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30</a:t>
            </a:fld>
            <a:endParaRPr lang="en-US" altLang="zh-TW" sz="1600" dirty="0">
              <a:solidFill>
                <a:prstClr val="black"/>
              </a:solidFill>
              <a:latin typeface="Calibri" panose="020F0502020204030204" pitchFamily="34" charset="0"/>
            </a:endParaRPr>
          </a:p>
        </p:txBody>
      </p:sp>
      <p:sp>
        <p:nvSpPr>
          <p:cNvPr id="3" name="內容版面配置區 2"/>
          <p:cNvSpPr>
            <a:spLocks noGrp="1"/>
          </p:cNvSpPr>
          <p:nvPr>
            <p:ph idx="1"/>
          </p:nvPr>
        </p:nvSpPr>
        <p:spPr>
          <a:xfrm>
            <a:off x="457200" y="1600200"/>
            <a:ext cx="8229600" cy="4853136"/>
          </a:xfrm>
        </p:spPr>
        <p:txBody>
          <a:bodyPr/>
          <a:lstStyle/>
          <a:p>
            <a:pPr>
              <a:spcBef>
                <a:spcPts val="0"/>
              </a:spcBef>
            </a:pPr>
            <a:r>
              <a:rPr lang="zh-TW" altLang="en-US" sz="1800" dirty="0" smtClean="0">
                <a:latin typeface="微軟正黑體" panose="020B0604030504040204" pitchFamily="34" charset="-120"/>
                <a:ea typeface="微軟正黑體" panose="020B0604030504040204" pitchFamily="34" charset="-120"/>
              </a:rPr>
              <a:t>民眾端</a:t>
            </a:r>
            <a:endParaRPr lang="en-US" altLang="zh-TW" sz="1800" dirty="0" smtClean="0">
              <a:latin typeface="微軟正黑體" panose="020B0604030504040204" pitchFamily="34" charset="-120"/>
              <a:ea typeface="微軟正黑體" panose="020B0604030504040204" pitchFamily="34" charset="-120"/>
            </a:endParaRPr>
          </a:p>
          <a:p>
            <a:pPr lvl="1">
              <a:spcBef>
                <a:spcPts val="0"/>
              </a:spcBef>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服務據點密集</a:t>
            </a: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化</a:t>
            </a:r>
            <a:r>
              <a:rPr lang="zh-TW" altLang="en-US" sz="1600" dirty="0" smtClean="0">
                <a:latin typeface="微軟正黑體" panose="020B0604030504040204" pitchFamily="34" charset="-120"/>
                <a:ea typeface="微軟正黑體" panose="020B0604030504040204" pitchFamily="34" charset="-120"/>
              </a:rPr>
              <a:t>，因地制宜</a:t>
            </a:r>
            <a:r>
              <a:rPr lang="zh-TW" altLang="en-US" sz="1600" dirty="0">
                <a:latin typeface="微軟正黑體" panose="020B0604030504040204" pitchFamily="34" charset="-120"/>
                <a:ea typeface="微軟正黑體" panose="020B0604030504040204" pitchFamily="34" charset="-120"/>
              </a:rPr>
              <a:t>之服務</a:t>
            </a:r>
            <a:r>
              <a:rPr lang="zh-TW" altLang="en-US" sz="1600" dirty="0" smtClean="0">
                <a:latin typeface="微軟正黑體" panose="020B0604030504040204" pitchFamily="34" charset="-120"/>
                <a:ea typeface="微軟正黑體" panose="020B0604030504040204" pitchFamily="34" charset="-120"/>
              </a:rPr>
              <a:t>模式，落實</a:t>
            </a:r>
            <a:r>
              <a:rPr lang="zh-TW" altLang="en-US" sz="1600" dirty="0">
                <a:latin typeface="微軟正黑體" panose="020B0604030504040204" pitchFamily="34" charset="-120"/>
                <a:ea typeface="微軟正黑體" panose="020B0604030504040204" pitchFamily="34" charset="-120"/>
              </a:rPr>
              <a:t>在地老化</a:t>
            </a:r>
            <a:r>
              <a:rPr lang="zh-TW" altLang="en-US" sz="1600" dirty="0" smtClean="0">
                <a:latin typeface="微軟正黑體" panose="020B0604030504040204" pitchFamily="34" charset="-120"/>
                <a:ea typeface="微軟正黑體" panose="020B0604030504040204" pitchFamily="34" charset="-120"/>
              </a:rPr>
              <a:t>，得到可</a:t>
            </a:r>
            <a:r>
              <a:rPr lang="zh-TW" altLang="en-US" sz="1600" dirty="0">
                <a:latin typeface="微軟正黑體" panose="020B0604030504040204" pitchFamily="34" charset="-120"/>
                <a:ea typeface="微軟正黑體" panose="020B0604030504040204" pitchFamily="34" charset="-120"/>
              </a:rPr>
              <a:t>近性之</a:t>
            </a:r>
            <a:r>
              <a:rPr lang="zh-TW" altLang="en-US" sz="1600" dirty="0" smtClean="0">
                <a:latin typeface="微軟正黑體" panose="020B0604030504040204" pitchFamily="34" charset="-120"/>
                <a:ea typeface="微軟正黑體" panose="020B0604030504040204" pitchFamily="34" charset="-120"/>
              </a:rPr>
              <a:t>服務</a:t>
            </a:r>
            <a:endParaRPr lang="zh-TW" altLang="en-US" sz="1600" dirty="0">
              <a:latin typeface="微軟正黑體" panose="020B0604030504040204" pitchFamily="34" charset="-120"/>
              <a:ea typeface="微軟正黑體" panose="020B0604030504040204" pitchFamily="34" charset="-120"/>
            </a:endParaRPr>
          </a:p>
          <a:p>
            <a:pPr lvl="1">
              <a:spcBef>
                <a:spcPts val="0"/>
              </a:spcBef>
            </a:pP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擴大</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服務對象、擴充服務內涵與彈性及建立整合服務模式</a:t>
            </a:r>
            <a:r>
              <a:rPr lang="zh-TW" altLang="en-US" sz="1600" dirty="0" smtClean="0">
                <a:latin typeface="微軟正黑體" panose="020B0604030504040204" pitchFamily="34" charset="-120"/>
                <a:ea typeface="微軟正黑體" panose="020B0604030504040204" pitchFamily="34" charset="-120"/>
              </a:rPr>
              <a:t>，讓</a:t>
            </a:r>
            <a:r>
              <a:rPr lang="zh-TW" altLang="en-US" sz="1600" dirty="0">
                <a:latin typeface="微軟正黑體" panose="020B0604030504040204" pitchFamily="34" charset="-120"/>
                <a:ea typeface="微軟正黑體" panose="020B0604030504040204" pitchFamily="34" charset="-120"/>
              </a:rPr>
              <a:t>民眾得以取得彈性、多元、連續且整合的長照</a:t>
            </a:r>
            <a:r>
              <a:rPr lang="zh-TW" altLang="en-US" sz="1600" dirty="0" smtClean="0">
                <a:latin typeface="微軟正黑體" panose="020B0604030504040204" pitchFamily="34" charset="-120"/>
                <a:ea typeface="微軟正黑體" panose="020B0604030504040204" pitchFamily="34" charset="-120"/>
              </a:rPr>
              <a:t>服務</a:t>
            </a:r>
            <a:endParaRPr lang="zh-TW" altLang="en-US" sz="1600" dirty="0">
              <a:latin typeface="微軟正黑體" panose="020B0604030504040204" pitchFamily="34" charset="-120"/>
              <a:ea typeface="微軟正黑體" panose="020B0604030504040204" pitchFamily="34" charset="-120"/>
            </a:endParaRPr>
          </a:p>
          <a:p>
            <a:pPr lvl="1">
              <a:spcBef>
                <a:spcPts val="0"/>
              </a:spcBef>
            </a:pP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透過</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各項宣導</a:t>
            </a: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計畫，</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提升民眾對於長照服務的認識與瞭解</a:t>
            </a:r>
            <a:r>
              <a:rPr lang="zh-TW" altLang="en-US" sz="1600" dirty="0">
                <a:latin typeface="微軟正黑體" panose="020B0604030504040204" pitchFamily="34" charset="-120"/>
                <a:ea typeface="微軟正黑體" panose="020B0604030504040204" pitchFamily="34" charset="-120"/>
              </a:rPr>
              <a:t>，以及如何尋求長期照顧服務資源與支持，並清楚瞭解長期照顧服務之使用與其</a:t>
            </a:r>
            <a:r>
              <a:rPr lang="zh-TW" altLang="en-US" sz="1600" dirty="0" smtClean="0">
                <a:latin typeface="微軟正黑體" panose="020B0604030504040204" pitchFamily="34" charset="-120"/>
                <a:ea typeface="微軟正黑體" panose="020B0604030504040204" pitchFamily="34" charset="-120"/>
              </a:rPr>
              <a:t>重要性</a:t>
            </a:r>
            <a:endParaRPr lang="en-US" altLang="zh-TW" sz="1600" dirty="0" smtClean="0">
              <a:latin typeface="微軟正黑體" panose="020B0604030504040204" pitchFamily="34" charset="-120"/>
              <a:ea typeface="微軟正黑體" panose="020B0604030504040204" pitchFamily="34" charset="-120"/>
            </a:endParaRPr>
          </a:p>
          <a:p>
            <a:pPr>
              <a:spcBef>
                <a:spcPts val="0"/>
              </a:spcBef>
            </a:pPr>
            <a:r>
              <a:rPr lang="zh-TW" altLang="en-US" sz="1800" dirty="0">
                <a:latin typeface="微軟正黑體" panose="020B0604030504040204" pitchFamily="34" charset="-120"/>
                <a:ea typeface="微軟正黑體" panose="020B0604030504040204" pitchFamily="34" charset="-120"/>
              </a:rPr>
              <a:t>服務提供者</a:t>
            </a:r>
            <a:r>
              <a:rPr lang="zh-TW" altLang="en-US" sz="1800" dirty="0" smtClean="0">
                <a:latin typeface="微軟正黑體" panose="020B0604030504040204" pitchFamily="34" charset="-120"/>
                <a:ea typeface="微軟正黑體" panose="020B0604030504040204" pitchFamily="34" charset="-120"/>
              </a:rPr>
              <a:t>端</a:t>
            </a:r>
            <a:endParaRPr lang="en-US" altLang="zh-TW" sz="1800" dirty="0" smtClean="0">
              <a:latin typeface="微軟正黑體" panose="020B0604030504040204" pitchFamily="34" charset="-120"/>
              <a:ea typeface="微軟正黑體" panose="020B0604030504040204" pitchFamily="34" charset="-120"/>
            </a:endParaRPr>
          </a:p>
          <a:p>
            <a:pPr lvl="1">
              <a:spcBef>
                <a:spcPts val="0"/>
              </a:spcBef>
            </a:pPr>
            <a:r>
              <a:rPr lang="zh-TW" altLang="en-US" sz="1600" dirty="0" smtClean="0">
                <a:latin typeface="微軟正黑體" panose="020B0604030504040204" pitchFamily="34" charset="-120"/>
                <a:ea typeface="微軟正黑體" panose="020B0604030504040204" pitchFamily="34" charset="-120"/>
              </a:rPr>
              <a:t>整合</a:t>
            </a:r>
            <a:r>
              <a:rPr lang="zh-TW" altLang="en-US" sz="1600" dirty="0">
                <a:latin typeface="微軟正黑體" panose="020B0604030504040204" pitchFamily="34" charset="-120"/>
                <a:ea typeface="微軟正黑體" panose="020B0604030504040204" pitchFamily="34" charset="-120"/>
              </a:rPr>
              <a:t>擴大培育長照醫事</a:t>
            </a:r>
            <a:r>
              <a:rPr lang="zh-TW" altLang="en-US" sz="1600" dirty="0" smtClean="0">
                <a:latin typeface="微軟正黑體" panose="020B0604030504040204" pitchFamily="34" charset="-120"/>
                <a:ea typeface="微軟正黑體" panose="020B0604030504040204" pitchFamily="34" charset="-120"/>
              </a:rPr>
              <a:t>專業人員，並</a:t>
            </a: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吸引</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多元專業人力投入長照服務</a:t>
            </a:r>
            <a:r>
              <a:rPr lang="zh-TW" altLang="en-US" sz="1600" dirty="0">
                <a:latin typeface="微軟正黑體" panose="020B0604030504040204" pitchFamily="34" charset="-120"/>
                <a:ea typeface="微軟正黑體" panose="020B0604030504040204" pitchFamily="34" charset="-120"/>
              </a:rPr>
              <a:t>，創造逾</a:t>
            </a:r>
            <a:r>
              <a:rPr lang="en-US" altLang="zh-TW" sz="1600" dirty="0">
                <a:latin typeface="微軟正黑體" panose="020B0604030504040204" pitchFamily="34" charset="-120"/>
                <a:ea typeface="微軟正黑體" panose="020B0604030504040204" pitchFamily="34" charset="-120"/>
              </a:rPr>
              <a:t>5</a:t>
            </a:r>
            <a:r>
              <a:rPr lang="zh-TW" altLang="en-US" sz="1600" dirty="0">
                <a:latin typeface="微軟正黑體" panose="020B0604030504040204" pitchFamily="34" charset="-120"/>
                <a:ea typeface="微軟正黑體" panose="020B0604030504040204" pitchFamily="34" charset="-120"/>
              </a:rPr>
              <a:t>萬個照顧服務人力就業機會，共同發展國內長期照顧</a:t>
            </a:r>
            <a:r>
              <a:rPr lang="zh-TW" altLang="en-US" sz="1600" dirty="0" smtClean="0">
                <a:latin typeface="微軟正黑體" panose="020B0604030504040204" pitchFamily="34" charset="-120"/>
                <a:ea typeface="微軟正黑體" panose="020B0604030504040204" pitchFamily="34" charset="-120"/>
              </a:rPr>
              <a:t>服務</a:t>
            </a:r>
            <a:endParaRPr lang="zh-TW" altLang="en-US" sz="1600" dirty="0">
              <a:latin typeface="微軟正黑體" panose="020B0604030504040204" pitchFamily="34" charset="-120"/>
              <a:ea typeface="微軟正黑體" panose="020B0604030504040204" pitchFamily="34" charset="-120"/>
            </a:endParaRPr>
          </a:p>
          <a:p>
            <a:pPr lvl="1">
              <a:spcBef>
                <a:spcPts val="0"/>
              </a:spcBef>
            </a:pP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跨</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專業產業連結與結盟</a:t>
            </a:r>
            <a:r>
              <a:rPr lang="zh-TW" altLang="en-US" sz="1600" dirty="0">
                <a:latin typeface="微軟正黑體" panose="020B0604030504040204" pitchFamily="34" charset="-120"/>
                <a:ea typeface="微軟正黑體" panose="020B0604030504040204" pitchFamily="34" charset="-120"/>
              </a:rPr>
              <a:t>，注入創新元素，發展創新服務，共創長期照顧服務新</a:t>
            </a:r>
            <a:r>
              <a:rPr lang="zh-TW" altLang="en-US" sz="1600" dirty="0" smtClean="0">
                <a:latin typeface="微軟正黑體" panose="020B0604030504040204" pitchFamily="34" charset="-120"/>
                <a:ea typeface="微軟正黑體" panose="020B0604030504040204" pitchFamily="34" charset="-120"/>
              </a:rPr>
              <a:t>型態</a:t>
            </a:r>
            <a:endParaRPr lang="en-US" altLang="zh-TW" sz="1600" dirty="0" smtClean="0">
              <a:latin typeface="微軟正黑體" panose="020B0604030504040204" pitchFamily="34" charset="-120"/>
              <a:ea typeface="微軟正黑體" panose="020B0604030504040204" pitchFamily="34" charset="-120"/>
            </a:endParaRPr>
          </a:p>
          <a:p>
            <a:pPr>
              <a:spcBef>
                <a:spcPts val="0"/>
              </a:spcBef>
            </a:pPr>
            <a:r>
              <a:rPr lang="zh-TW" altLang="en-US" sz="2000" dirty="0">
                <a:latin typeface="微軟正黑體" panose="020B0604030504040204" pitchFamily="34" charset="-120"/>
                <a:ea typeface="微軟正黑體" panose="020B0604030504040204" pitchFamily="34" charset="-120"/>
              </a:rPr>
              <a:t>政府</a:t>
            </a:r>
            <a:r>
              <a:rPr lang="zh-TW" altLang="en-US" sz="2000" dirty="0" smtClean="0">
                <a:latin typeface="微軟正黑體" panose="020B0604030504040204" pitchFamily="34" charset="-120"/>
                <a:ea typeface="微軟正黑體" panose="020B0604030504040204" pitchFamily="34" charset="-120"/>
              </a:rPr>
              <a:t>端</a:t>
            </a:r>
            <a:endParaRPr lang="en-US" altLang="zh-TW" sz="2000" dirty="0" smtClean="0">
              <a:latin typeface="微軟正黑體" panose="020B0604030504040204" pitchFamily="34" charset="-120"/>
              <a:ea typeface="微軟正黑體" panose="020B0604030504040204" pitchFamily="34" charset="-120"/>
            </a:endParaRPr>
          </a:p>
          <a:p>
            <a:pPr lvl="1">
              <a:spcBef>
                <a:spcPts val="0"/>
              </a:spcBef>
            </a:pP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健全</a:t>
            </a: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連續性長期照顧</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服務體系</a:t>
            </a:r>
            <a:r>
              <a:rPr lang="zh-TW" altLang="en-US" sz="1600" dirty="0">
                <a:latin typeface="微軟正黑體" panose="020B0604030504040204" pitchFamily="34" charset="-120"/>
                <a:ea typeface="微軟正黑體" panose="020B0604030504040204" pitchFamily="34" charset="-120"/>
              </a:rPr>
              <a:t>，提供民眾多層級無縫式接軌健康照護</a:t>
            </a:r>
          </a:p>
          <a:p>
            <a:pPr lvl="1">
              <a:spcBef>
                <a:spcPts val="0"/>
              </a:spcBef>
            </a:pPr>
            <a:r>
              <a:rPr lang="zh-TW" altLang="en-US" sz="1600" dirty="0">
                <a:latin typeface="微軟正黑體" panose="020B0604030504040204" pitchFamily="34" charset="-120"/>
                <a:ea typeface="微軟正黑體" panose="020B0604030504040204" pitchFamily="34" charset="-120"/>
              </a:rPr>
              <a:t>中央及地方政府</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協力推動發展長期照顧服務資源</a:t>
            </a:r>
          </a:p>
          <a:p>
            <a:pPr lvl="1">
              <a:spcBef>
                <a:spcPts val="0"/>
              </a:spcBef>
            </a:pPr>
            <a:r>
              <a:rPr lang="zh-TW" altLang="en-US" sz="1600" dirty="0">
                <a:latin typeface="微軟正黑體" panose="020B0604030504040204" pitchFamily="34" charset="-120"/>
                <a:ea typeface="微軟正黑體" panose="020B0604030504040204" pitchFamily="34" charset="-120"/>
              </a:rPr>
              <a:t>培育</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充足長照服務人力</a:t>
            </a:r>
            <a:r>
              <a:rPr lang="zh-TW" altLang="en-US" sz="1600" dirty="0">
                <a:latin typeface="微軟正黑體" panose="020B0604030504040204" pitchFamily="34" charset="-120"/>
                <a:ea typeface="微軟正黑體" panose="020B0604030504040204" pitchFamily="34" charset="-120"/>
              </a:rPr>
              <a:t>，強化長照服務人員專業知能與職涯發展</a:t>
            </a:r>
          </a:p>
          <a:p>
            <a:pPr lvl="1">
              <a:spcBef>
                <a:spcPts val="0"/>
              </a:spcBef>
            </a:pP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考量</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城鄉人力資源與服務能量</a:t>
            </a: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差異</a:t>
            </a:r>
            <a:r>
              <a:rPr lang="zh-TW" altLang="en-US" sz="1600" dirty="0" smtClean="0">
                <a:latin typeface="微軟正黑體" panose="020B0604030504040204" pitchFamily="34" charset="-120"/>
                <a:ea typeface="微軟正黑體" panose="020B0604030504040204" pitchFamily="34" charset="-120"/>
              </a:rPr>
              <a:t>進行人力</a:t>
            </a:r>
            <a:r>
              <a:rPr lang="zh-TW" altLang="en-US" sz="1600" dirty="0">
                <a:latin typeface="微軟正黑體" panose="020B0604030504040204" pitchFamily="34" charset="-120"/>
                <a:ea typeface="微軟正黑體" panose="020B0604030504040204" pitchFamily="34" charset="-120"/>
              </a:rPr>
              <a:t>有效</a:t>
            </a:r>
            <a:r>
              <a:rPr lang="zh-TW" altLang="en-US" sz="1600" dirty="0" smtClean="0">
                <a:latin typeface="微軟正黑體" panose="020B0604030504040204" pitchFamily="34" charset="-120"/>
                <a:ea typeface="微軟正黑體" panose="020B0604030504040204" pitchFamily="34" charset="-120"/>
              </a:rPr>
              <a:t>配置</a:t>
            </a:r>
            <a:endParaRPr lang="zh-TW" altLang="en-US" sz="1600" dirty="0">
              <a:latin typeface="微軟正黑體" panose="020B0604030504040204" pitchFamily="34" charset="-120"/>
              <a:ea typeface="微軟正黑體" panose="020B0604030504040204" pitchFamily="34" charset="-120"/>
            </a:endParaRPr>
          </a:p>
          <a:p>
            <a:pPr lvl="1">
              <a:spcBef>
                <a:spcPts val="0"/>
              </a:spcBef>
            </a:pPr>
            <a:r>
              <a:rPr lang="zh-TW" altLang="en-US" sz="1600" dirty="0" smtClean="0">
                <a:latin typeface="微軟正黑體" panose="020B0604030504040204" pitchFamily="34" charset="-120"/>
                <a:ea typeface="微軟正黑體" panose="020B0604030504040204" pitchFamily="34" charset="-120"/>
              </a:rPr>
              <a:t>長</a:t>
            </a:r>
            <a:r>
              <a:rPr lang="zh-TW" altLang="en-US" sz="1600" dirty="0">
                <a:latin typeface="微軟正黑體" panose="020B0604030504040204" pitchFamily="34" charset="-120"/>
                <a:ea typeface="微軟正黑體" panose="020B0604030504040204" pitchFamily="34" charset="-120"/>
              </a:rPr>
              <a:t>照服務</a:t>
            </a:r>
            <a:r>
              <a:rPr lang="zh-TW" altLang="en-US" sz="1600" b="1" dirty="0">
                <a:solidFill>
                  <a:schemeClr val="accent6">
                    <a:lumMod val="75000"/>
                  </a:schemeClr>
                </a:solidFill>
                <a:latin typeface="微軟正黑體" panose="020B0604030504040204" pitchFamily="34" charset="-120"/>
                <a:ea typeface="微軟正黑體" panose="020B0604030504040204" pitchFamily="34" charset="-120"/>
              </a:rPr>
              <a:t>資源配置因地制宜</a:t>
            </a:r>
            <a:r>
              <a:rPr lang="zh-TW" altLang="en-US" sz="1600" dirty="0">
                <a:latin typeface="微軟正黑體" panose="020B0604030504040204" pitchFamily="34" charset="-120"/>
                <a:ea typeface="微軟正黑體" panose="020B0604030504040204" pitchFamily="34" charset="-120"/>
              </a:rPr>
              <a:t>，並強化地方政府發展資源之</a:t>
            </a:r>
            <a:r>
              <a:rPr lang="zh-TW" altLang="en-US" sz="1600" dirty="0" smtClean="0">
                <a:latin typeface="微軟正黑體" panose="020B0604030504040204" pitchFamily="34" charset="-120"/>
                <a:ea typeface="微軟正黑體" panose="020B0604030504040204" pitchFamily="34" charset="-120"/>
              </a:rPr>
              <a:t>能量</a:t>
            </a:r>
            <a:r>
              <a:rPr lang="zh-TW" altLang="en-US" sz="1600" dirty="0">
                <a:latin typeface="微軟正黑體" panose="020B0604030504040204" pitchFamily="34" charset="-120"/>
                <a:ea typeface="微軟正黑體" panose="020B0604030504040204" pitchFamily="34" charset="-120"/>
              </a:rPr>
              <a:t>，打造符合在地需求之長照服務</a:t>
            </a:r>
            <a:endParaRPr lang="en-US" altLang="zh-TW" sz="1600" dirty="0" smtClean="0">
              <a:latin typeface="微軟正黑體" panose="020B0604030504040204" pitchFamily="34" charset="-120"/>
              <a:ea typeface="微軟正黑體" panose="020B0604030504040204" pitchFamily="34" charset="-120"/>
            </a:endParaRPr>
          </a:p>
          <a:p>
            <a:pPr lvl="1">
              <a:spcBef>
                <a:spcPts val="0"/>
              </a:spcBef>
            </a:pPr>
            <a:endParaRPr lang="en-US" altLang="zh-TW" sz="1600" dirty="0" smtClean="0"/>
          </a:p>
          <a:p>
            <a:pPr lvl="1">
              <a:spcBef>
                <a:spcPts val="0"/>
              </a:spcBef>
            </a:pPr>
            <a:endParaRPr lang="zh-TW" altLang="en-US" sz="1600" dirty="0"/>
          </a:p>
          <a:p>
            <a:pPr lvl="1">
              <a:spcBef>
                <a:spcPts val="0"/>
              </a:spcBef>
            </a:pPr>
            <a:endParaRPr lang="zh-TW" altLang="en-US" sz="1600" dirty="0"/>
          </a:p>
        </p:txBody>
      </p:sp>
    </p:spTree>
    <p:extLst>
      <p:ext uri="{BB962C8B-B14F-4D97-AF65-F5344CB8AC3E}">
        <p14:creationId xmlns:p14="http://schemas.microsoft.com/office/powerpoint/2010/main" val="228584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200" dirty="0" smtClean="0">
                <a:latin typeface="微軟正黑體" panose="020B0604030504040204" pitchFamily="34" charset="-120"/>
                <a:ea typeface="微軟正黑體" panose="020B0604030504040204" pitchFamily="34" charset="-120"/>
              </a:rPr>
              <a:t>結語</a:t>
            </a:r>
            <a:endParaRPr lang="zh-TW" altLang="en-US" sz="42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0" indent="0">
              <a:buNone/>
            </a:pPr>
            <a:endParaRPr lang="en-US" altLang="zh-TW" dirty="0" smtClean="0">
              <a:solidFill>
                <a:srgbClr val="FFC000"/>
              </a:solidFill>
              <a:latin typeface="微軟正黑體" panose="020B0604030504040204" pitchFamily="34" charset="-120"/>
              <a:ea typeface="微軟正黑體" panose="020B0604030504040204" pitchFamily="34" charset="-120"/>
            </a:endParaRPr>
          </a:p>
          <a:p>
            <a:pPr marL="0" indent="0">
              <a:buNone/>
            </a:pPr>
            <a:r>
              <a:rPr lang="zh-TW" altLang="en-US" dirty="0" smtClean="0">
                <a:solidFill>
                  <a:srgbClr val="0000CC"/>
                </a:solidFill>
                <a:latin typeface="微軟正黑體" panose="020B0604030504040204" pitchFamily="34" charset="-120"/>
                <a:ea typeface="微軟正黑體" panose="020B0604030504040204" pitchFamily="34" charset="-120"/>
              </a:rPr>
              <a:t>透過長照十年計畫</a:t>
            </a:r>
            <a:r>
              <a:rPr lang="en-US" altLang="zh-TW" dirty="0" smtClean="0">
                <a:solidFill>
                  <a:srgbClr val="0000CC"/>
                </a:solidFill>
                <a:latin typeface="微軟正黑體" panose="020B0604030504040204" pitchFamily="34" charset="-120"/>
                <a:ea typeface="微軟正黑體" panose="020B0604030504040204" pitchFamily="34" charset="-120"/>
              </a:rPr>
              <a:t>2.0</a:t>
            </a:r>
            <a:r>
              <a:rPr lang="zh-TW" altLang="en-US" dirty="0" smtClean="0">
                <a:solidFill>
                  <a:srgbClr val="0000CC"/>
                </a:solidFill>
                <a:latin typeface="微軟正黑體" panose="020B0604030504040204" pitchFamily="34" charset="-120"/>
                <a:ea typeface="微軟正黑體" panose="020B0604030504040204" pitchFamily="34" charset="-120"/>
              </a:rPr>
              <a:t>，我們希望</a:t>
            </a:r>
            <a:endParaRPr lang="en-US" altLang="zh-TW" dirty="0" smtClean="0">
              <a:solidFill>
                <a:srgbClr val="0000CC"/>
              </a:solidFill>
              <a:latin typeface="微軟正黑體" panose="020B0604030504040204" pitchFamily="34" charset="-120"/>
              <a:ea typeface="微軟正黑體" panose="020B0604030504040204" pitchFamily="34" charset="-120"/>
            </a:endParaRPr>
          </a:p>
          <a:p>
            <a:pPr marL="0" indent="0">
              <a:buNone/>
            </a:pPr>
            <a:endParaRPr lang="en-US" altLang="zh-TW" dirty="0">
              <a:solidFill>
                <a:srgbClr val="FFC000"/>
              </a:solidFill>
              <a:latin typeface="微軟正黑體" panose="020B0604030504040204" pitchFamily="34" charset="-120"/>
              <a:ea typeface="微軟正黑體" panose="020B0604030504040204" pitchFamily="34" charset="-120"/>
            </a:endParaRPr>
          </a:p>
          <a:p>
            <a:pPr marL="0" indent="0" algn="ctr">
              <a:buNone/>
            </a:pPr>
            <a:r>
              <a:rPr lang="zh-TW" altLang="en-US" sz="4900" b="1" dirty="0" smtClean="0">
                <a:solidFill>
                  <a:srgbClr val="FFC000"/>
                </a:solidFill>
                <a:latin typeface="微軟正黑體" panose="020B0604030504040204" pitchFamily="34" charset="-120"/>
                <a:ea typeface="微軟正黑體" panose="020B0604030504040204" pitchFamily="34" charset="-120"/>
              </a:rPr>
              <a:t>建立社區為基礎的長照體系</a:t>
            </a:r>
            <a:endParaRPr lang="en-US" altLang="zh-TW" sz="4900" b="1" dirty="0" smtClean="0">
              <a:solidFill>
                <a:srgbClr val="FFC000"/>
              </a:solidFill>
              <a:latin typeface="微軟正黑體" panose="020B0604030504040204" pitchFamily="34" charset="-120"/>
              <a:ea typeface="微軟正黑體" panose="020B0604030504040204" pitchFamily="34" charset="-120"/>
            </a:endParaRPr>
          </a:p>
          <a:p>
            <a:pPr marL="0" indent="0" algn="ctr">
              <a:buNone/>
            </a:pPr>
            <a:r>
              <a:rPr lang="zh-TW" altLang="en-US" sz="4900" b="1" dirty="0">
                <a:solidFill>
                  <a:srgbClr val="FFC000"/>
                </a:solidFill>
                <a:latin typeface="微軟正黑體" panose="020B0604030504040204" pitchFamily="34" charset="-120"/>
                <a:ea typeface="微軟正黑體" panose="020B0604030504040204" pitchFamily="34" charset="-120"/>
              </a:rPr>
              <a:t>提供</a:t>
            </a:r>
            <a:r>
              <a:rPr lang="zh-TW" altLang="en-US" sz="4900" b="1" dirty="0" smtClean="0">
                <a:solidFill>
                  <a:srgbClr val="FFC000"/>
                </a:solidFill>
                <a:latin typeface="微軟正黑體" panose="020B0604030504040204" pitchFamily="34" charset="-120"/>
                <a:ea typeface="微軟正黑體" panose="020B0604030504040204" pitchFamily="34" charset="-120"/>
              </a:rPr>
              <a:t>優質平價且普及的服務</a:t>
            </a:r>
            <a:endParaRPr lang="zh-TW" altLang="en-US" sz="4900" b="1" dirty="0">
              <a:solidFill>
                <a:srgbClr val="FFC00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31</a:t>
            </a:fld>
            <a:endParaRPr lang="en-US" altLang="zh-TW" dirty="0">
              <a:solidFill>
                <a:prstClr val="black"/>
              </a:solidFill>
            </a:endParaRPr>
          </a:p>
        </p:txBody>
      </p:sp>
    </p:spTree>
    <p:extLst>
      <p:ext uri="{BB962C8B-B14F-4D97-AF65-F5344CB8AC3E}">
        <p14:creationId xmlns:p14="http://schemas.microsoft.com/office/powerpoint/2010/main" val="397869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字版面配置區 2"/>
          <p:cNvSpPr>
            <a:spLocks noGrp="1"/>
          </p:cNvSpPr>
          <p:nvPr>
            <p:ph type="body" idx="1"/>
          </p:nvPr>
        </p:nvSpPr>
        <p:spPr>
          <a:xfrm>
            <a:off x="2771800" y="2636912"/>
            <a:ext cx="3384376" cy="1914599"/>
          </a:xfrm>
        </p:spPr>
        <p:txBody>
          <a:bodyPr/>
          <a:lstStyle/>
          <a:p>
            <a:pPr algn="ctr" eaLnBrk="1" hangingPunct="1"/>
            <a:r>
              <a:rPr lang="zh-TW" altLang="en-US" sz="4400" dirty="0" smtClean="0">
                <a:solidFill>
                  <a:srgbClr val="0000CC"/>
                </a:solidFill>
                <a:latin typeface="標楷體" pitchFamily="65" charset="-120"/>
              </a:rPr>
              <a:t>簡報結束</a:t>
            </a:r>
            <a:endParaRPr lang="en-US" altLang="zh-TW" sz="4400" dirty="0" smtClean="0">
              <a:solidFill>
                <a:srgbClr val="0000CC"/>
              </a:solidFill>
              <a:latin typeface="標楷體" pitchFamily="65" charset="-120"/>
            </a:endParaRPr>
          </a:p>
          <a:p>
            <a:pPr algn="ctr" eaLnBrk="1" hangingPunct="1"/>
            <a:r>
              <a:rPr lang="zh-TW" altLang="en-US" sz="4400" dirty="0" smtClean="0">
                <a:solidFill>
                  <a:srgbClr val="0000CC"/>
                </a:solidFill>
                <a:latin typeface="標楷體" pitchFamily="65" charset="-120"/>
              </a:rPr>
              <a:t>謝謝聆聽</a:t>
            </a:r>
          </a:p>
        </p:txBody>
      </p:sp>
      <p:sp>
        <p:nvSpPr>
          <p:cNvPr id="2" name="投影片編號版面配置區 1"/>
          <p:cNvSpPr>
            <a:spLocks noGrp="1"/>
          </p:cNvSpPr>
          <p:nvPr>
            <p:ph type="sldNum" sz="quarter" idx="12"/>
          </p:nvPr>
        </p:nvSpPr>
        <p:spPr/>
        <p:txBody>
          <a:bodyPr/>
          <a:lstStyle/>
          <a:p>
            <a:pPr>
              <a:defRPr/>
            </a:pPr>
            <a:fld id="{D08E80EB-455E-4535-9E1F-E696901476B3}" type="slidenum">
              <a:rPr lang="zh-TW" altLang="en-US" smtClean="0"/>
              <a:pPr>
                <a:defRPr/>
              </a:pPr>
              <a:t>32</a:t>
            </a:fld>
            <a:endParaRPr lang="zh-TW" altLang="en-US"/>
          </a:p>
        </p:txBody>
      </p:sp>
    </p:spTree>
    <p:extLst>
      <p:ext uri="{BB962C8B-B14F-4D97-AF65-F5344CB8AC3E}">
        <p14:creationId xmlns:p14="http://schemas.microsoft.com/office/powerpoint/2010/main" val="26062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4" name="Rectangle 2"/>
          <p:cNvSpPr txBox="1">
            <a:spLocks noChangeArrowheads="1"/>
          </p:cNvSpPr>
          <p:nvPr/>
        </p:nvSpPr>
        <p:spPr>
          <a:xfrm>
            <a:off x="0" y="225871"/>
            <a:ext cx="9144000" cy="63341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marL="0" lvl="1" indent="-342900" algn="ctr">
              <a:lnSpc>
                <a:spcPct val="120000"/>
              </a:lnSpc>
              <a:spcBef>
                <a:spcPts val="0"/>
              </a:spcBef>
              <a:spcAft>
                <a:spcPts val="0"/>
              </a:spcAft>
              <a:buSzPct val="80000"/>
              <a:defRPr/>
            </a:pPr>
            <a:r>
              <a:rPr lang="zh-TW" altLang="en-US" sz="4400" b="1" dirty="0">
                <a:solidFill>
                  <a:srgbClr val="0000CC"/>
                </a:solidFill>
                <a:latin typeface="微軟正黑體" panose="020B0604030504040204" pitchFamily="34" charset="-120"/>
                <a:ea typeface="微軟正黑體" panose="020B0604030504040204" pitchFamily="34" charset="-120"/>
              </a:rPr>
              <a:t>一、人口結構快速老化</a:t>
            </a:r>
          </a:p>
        </p:txBody>
      </p:sp>
      <p:sp>
        <p:nvSpPr>
          <p:cNvPr id="39" name="文字方塊 38"/>
          <p:cNvSpPr txBox="1"/>
          <p:nvPr/>
        </p:nvSpPr>
        <p:spPr>
          <a:xfrm>
            <a:off x="118542" y="5910371"/>
            <a:ext cx="8485906" cy="1107996"/>
          </a:xfrm>
          <a:prstGeom prst="rect">
            <a:avLst/>
          </a:prstGeom>
          <a:noFill/>
        </p:spPr>
        <p:txBody>
          <a:bodyPr wrap="square" rtlCol="0">
            <a:spAutoFit/>
          </a:bodyPr>
          <a:lstStyle/>
          <a:p>
            <a:pPr fontAlgn="auto">
              <a:spcBef>
                <a:spcPts val="0"/>
              </a:spcBef>
              <a:spcAft>
                <a:spcPts val="0"/>
              </a:spcAft>
            </a:pPr>
            <a:r>
              <a:rPr kumimoji="0" lang="zh-TW" altLang="zh-TW" sz="1200" dirty="0" smtClean="0">
                <a:solidFill>
                  <a:prstClr val="black"/>
                </a:solidFill>
                <a:latin typeface="微軟正黑體" panose="020B0604030504040204" pitchFamily="34" charset="-120"/>
                <a:ea typeface="微軟正黑體" panose="020B0604030504040204" pitchFamily="34" charset="-120"/>
              </a:rPr>
              <a:t>註</a:t>
            </a:r>
            <a:r>
              <a:rPr kumimoji="0" lang="zh-TW" altLang="zh-TW" sz="1200" dirty="0">
                <a:solidFill>
                  <a:prstClr val="black"/>
                </a:solidFill>
                <a:latin typeface="微軟正黑體" panose="020B0604030504040204" pitchFamily="34" charset="-120"/>
                <a:ea typeface="微軟正黑體" panose="020B0604030504040204" pitchFamily="34" charset="-120"/>
              </a:rPr>
              <a:t>：</a:t>
            </a:r>
            <a:r>
              <a:rPr kumimoji="0" lang="en-US" altLang="zh-TW" sz="1200" dirty="0">
                <a:solidFill>
                  <a:prstClr val="black"/>
                </a:solidFill>
                <a:latin typeface="微軟正黑體" panose="020B0604030504040204" pitchFamily="34" charset="-120"/>
                <a:ea typeface="微軟正黑體" panose="020B0604030504040204" pitchFamily="34" charset="-120"/>
              </a:rPr>
              <a:t>2018</a:t>
            </a:r>
            <a:r>
              <a:rPr kumimoji="0" lang="zh-TW" altLang="zh-TW" sz="1200" dirty="0">
                <a:solidFill>
                  <a:prstClr val="black"/>
                </a:solidFill>
                <a:latin typeface="微軟正黑體" panose="020B0604030504040204" pitchFamily="34" charset="-120"/>
                <a:ea typeface="微軟正黑體" panose="020B0604030504040204" pitchFamily="34" charset="-120"/>
              </a:rPr>
              <a:t>年以後之人口數據係推估值。</a:t>
            </a:r>
          </a:p>
          <a:p>
            <a:pPr fontAlgn="auto">
              <a:spcBef>
                <a:spcPts val="0"/>
              </a:spcBef>
              <a:spcAft>
                <a:spcPts val="0"/>
              </a:spcAft>
            </a:pPr>
            <a:r>
              <a:rPr kumimoji="0" lang="zh-TW" altLang="zh-TW" sz="1200" dirty="0">
                <a:solidFill>
                  <a:prstClr val="black"/>
                </a:solidFill>
                <a:latin typeface="微軟正黑體" panose="020B0604030504040204" pitchFamily="34" charset="-120"/>
                <a:ea typeface="微軟正黑體" panose="020B0604030504040204" pitchFamily="34" charset="-120"/>
              </a:rPr>
              <a:t>資料來源：</a:t>
            </a:r>
          </a:p>
          <a:p>
            <a:pPr fontAlgn="auto">
              <a:spcBef>
                <a:spcPts val="0"/>
              </a:spcBef>
              <a:spcAft>
                <a:spcPts val="0"/>
              </a:spcAft>
            </a:pPr>
            <a:r>
              <a:rPr kumimoji="0" lang="en-US" altLang="zh-TW" sz="1200" dirty="0">
                <a:solidFill>
                  <a:prstClr val="black"/>
                </a:solidFill>
                <a:latin typeface="微軟正黑體" panose="020B0604030504040204" pitchFamily="34" charset="-120"/>
                <a:ea typeface="微軟正黑體" panose="020B0604030504040204" pitchFamily="34" charset="-120"/>
              </a:rPr>
              <a:t>1.</a:t>
            </a:r>
            <a:r>
              <a:rPr kumimoji="0" lang="zh-TW" altLang="zh-TW" sz="1200" dirty="0">
                <a:solidFill>
                  <a:prstClr val="black"/>
                </a:solidFill>
                <a:latin typeface="微軟正黑體" panose="020B0604030504040204" pitchFamily="34" charset="-120"/>
                <a:ea typeface="微軟正黑體" panose="020B0604030504040204" pitchFamily="34" charset="-120"/>
              </a:rPr>
              <a:t>國家發展委員會（</a:t>
            </a:r>
            <a:r>
              <a:rPr kumimoji="0" lang="en-US" altLang="zh-TW" sz="1200" dirty="0">
                <a:solidFill>
                  <a:prstClr val="black"/>
                </a:solidFill>
                <a:latin typeface="微軟正黑體" panose="020B0604030504040204" pitchFamily="34" charset="-120"/>
                <a:ea typeface="微軟正黑體" panose="020B0604030504040204" pitchFamily="34" charset="-120"/>
              </a:rPr>
              <a:t>2016</a:t>
            </a:r>
            <a:r>
              <a:rPr kumimoji="0" lang="zh-TW" altLang="zh-TW" sz="1200" dirty="0">
                <a:solidFill>
                  <a:prstClr val="black"/>
                </a:solidFill>
                <a:latin typeface="微軟正黑體" panose="020B0604030504040204" pitchFamily="34" charset="-120"/>
                <a:ea typeface="微軟正黑體" panose="020B0604030504040204" pitchFamily="34" charset="-120"/>
              </a:rPr>
              <a:t>）．</a:t>
            </a:r>
            <a:r>
              <a:rPr kumimoji="0" lang="zh-TW" altLang="zh-TW" sz="1200" i="1" dirty="0">
                <a:solidFill>
                  <a:prstClr val="black"/>
                </a:solidFill>
                <a:latin typeface="微軟正黑體" panose="020B0604030504040204" pitchFamily="34" charset="-120"/>
                <a:ea typeface="微軟正黑體" panose="020B0604030504040204" pitchFamily="34" charset="-120"/>
              </a:rPr>
              <a:t>中華民國人口推估（</a:t>
            </a:r>
            <a:r>
              <a:rPr kumimoji="0" lang="en-US" altLang="zh-TW" sz="1200" i="1" dirty="0">
                <a:solidFill>
                  <a:prstClr val="black"/>
                </a:solidFill>
                <a:latin typeface="微軟正黑體" panose="020B0604030504040204" pitchFamily="34" charset="-120"/>
                <a:ea typeface="微軟正黑體" panose="020B0604030504040204" pitchFamily="34" charset="-120"/>
              </a:rPr>
              <a:t>105</a:t>
            </a:r>
            <a:r>
              <a:rPr kumimoji="0" lang="zh-TW" altLang="zh-TW" sz="1200" i="1" dirty="0">
                <a:solidFill>
                  <a:prstClr val="black"/>
                </a:solidFill>
                <a:latin typeface="微軟正黑體" panose="020B0604030504040204" pitchFamily="34" charset="-120"/>
                <a:ea typeface="微軟正黑體" panose="020B0604030504040204" pitchFamily="34" charset="-120"/>
              </a:rPr>
              <a:t>至</a:t>
            </a:r>
            <a:r>
              <a:rPr kumimoji="0" lang="en-US" altLang="zh-TW" sz="1200" i="1" dirty="0">
                <a:solidFill>
                  <a:prstClr val="black"/>
                </a:solidFill>
                <a:latin typeface="微軟正黑體" panose="020B0604030504040204" pitchFamily="34" charset="-120"/>
                <a:ea typeface="微軟正黑體" panose="020B0604030504040204" pitchFamily="34" charset="-120"/>
              </a:rPr>
              <a:t>150</a:t>
            </a:r>
            <a:r>
              <a:rPr kumimoji="0" lang="zh-TW" altLang="zh-TW" sz="1200" i="1" dirty="0">
                <a:solidFill>
                  <a:prstClr val="black"/>
                </a:solidFill>
                <a:latin typeface="微軟正黑體" panose="020B0604030504040204" pitchFamily="34" charset="-120"/>
                <a:ea typeface="微軟正黑體" panose="020B0604030504040204" pitchFamily="34" charset="-120"/>
              </a:rPr>
              <a:t>年）數據－中推估</a:t>
            </a:r>
            <a:r>
              <a:rPr kumimoji="0" lang="zh-TW" altLang="zh-TW" sz="1200" dirty="0">
                <a:solidFill>
                  <a:prstClr val="black"/>
                </a:solidFill>
                <a:latin typeface="微軟正黑體" panose="020B0604030504040204" pitchFamily="34" charset="-120"/>
                <a:ea typeface="微軟正黑體" panose="020B0604030504040204" pitchFamily="34" charset="-120"/>
              </a:rPr>
              <a:t>．取自</a:t>
            </a:r>
            <a:r>
              <a:rPr kumimoji="0" lang="en-US" altLang="zh-TW" sz="1200" dirty="0">
                <a:solidFill>
                  <a:prstClr val="black"/>
                </a:solidFill>
                <a:latin typeface="微軟正黑體" panose="020B0604030504040204" pitchFamily="34" charset="-120"/>
                <a:ea typeface="微軟正黑體" panose="020B0604030504040204" pitchFamily="34" charset="-120"/>
              </a:rPr>
              <a:t>http://goo.gl/d4kckk</a:t>
            </a:r>
            <a:endParaRPr kumimoji="0" lang="zh-TW" altLang="zh-TW" sz="1200"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en-US" altLang="zh-TW" sz="1200" dirty="0">
                <a:solidFill>
                  <a:prstClr val="black"/>
                </a:solidFill>
                <a:latin typeface="微軟正黑體" panose="020B0604030504040204" pitchFamily="34" charset="-120"/>
                <a:ea typeface="微軟正黑體" panose="020B0604030504040204" pitchFamily="34" charset="-120"/>
              </a:rPr>
              <a:t>2.</a:t>
            </a:r>
            <a:r>
              <a:rPr kumimoji="0" lang="zh-TW" altLang="zh-TW" sz="1200" dirty="0">
                <a:solidFill>
                  <a:prstClr val="black"/>
                </a:solidFill>
                <a:latin typeface="微軟正黑體" panose="020B0604030504040204" pitchFamily="34" charset="-120"/>
                <a:ea typeface="微軟正黑體" panose="020B0604030504040204" pitchFamily="34" charset="-120"/>
              </a:rPr>
              <a:t>內政部統計處（</a:t>
            </a:r>
            <a:r>
              <a:rPr kumimoji="0" lang="en-US" altLang="zh-TW" sz="1200" dirty="0">
                <a:solidFill>
                  <a:prstClr val="black"/>
                </a:solidFill>
                <a:latin typeface="微軟正黑體" panose="020B0604030504040204" pitchFamily="34" charset="-120"/>
                <a:ea typeface="微軟正黑體" panose="020B0604030504040204" pitchFamily="34" charset="-120"/>
              </a:rPr>
              <a:t>2016</a:t>
            </a:r>
            <a:r>
              <a:rPr kumimoji="0" lang="zh-TW" altLang="zh-TW" sz="1200" dirty="0">
                <a:solidFill>
                  <a:prstClr val="black"/>
                </a:solidFill>
                <a:latin typeface="微軟正黑體" panose="020B0604030504040204" pitchFamily="34" charset="-120"/>
                <a:ea typeface="微軟正黑體" panose="020B0604030504040204" pitchFamily="34" charset="-120"/>
              </a:rPr>
              <a:t>）．</a:t>
            </a:r>
            <a:r>
              <a:rPr kumimoji="0" lang="zh-TW" altLang="zh-TW" sz="1200" i="1" dirty="0">
                <a:solidFill>
                  <a:prstClr val="black"/>
                </a:solidFill>
                <a:latin typeface="微軟正黑體" panose="020B0604030504040204" pitchFamily="34" charset="-120"/>
                <a:ea typeface="微軟正黑體" panose="020B0604030504040204" pitchFamily="34" charset="-120"/>
              </a:rPr>
              <a:t>內政統計月報</a:t>
            </a:r>
            <a:r>
              <a:rPr kumimoji="0" lang="en-US" altLang="zh-TW" sz="1200" i="1" dirty="0">
                <a:solidFill>
                  <a:prstClr val="black"/>
                </a:solidFill>
                <a:latin typeface="微軟正黑體" panose="020B0604030504040204" pitchFamily="34" charset="-120"/>
                <a:ea typeface="微軟正黑體" panose="020B0604030504040204" pitchFamily="34" charset="-120"/>
              </a:rPr>
              <a:t>1.11</a:t>
            </a:r>
            <a:r>
              <a:rPr kumimoji="0" lang="zh-TW" altLang="zh-TW" sz="1200" i="1" dirty="0">
                <a:solidFill>
                  <a:prstClr val="black"/>
                </a:solidFill>
                <a:latin typeface="微軟正黑體" panose="020B0604030504040204" pitchFamily="34" charset="-120"/>
                <a:ea typeface="微軟正黑體" panose="020B0604030504040204" pitchFamily="34" charset="-120"/>
              </a:rPr>
              <a:t>資料歷年單齡人口數、人口年齡中位數</a:t>
            </a:r>
            <a:r>
              <a:rPr kumimoji="0" lang="zh-TW" altLang="zh-TW" sz="1200" dirty="0">
                <a:solidFill>
                  <a:prstClr val="black"/>
                </a:solidFill>
                <a:latin typeface="微軟正黑體" panose="020B0604030504040204" pitchFamily="34" charset="-120"/>
                <a:ea typeface="微軟正黑體" panose="020B0604030504040204" pitchFamily="34" charset="-120"/>
              </a:rPr>
              <a:t>．取自</a:t>
            </a:r>
            <a:r>
              <a:rPr kumimoji="0" lang="en-US" altLang="zh-TW" sz="1200" dirty="0">
                <a:solidFill>
                  <a:prstClr val="black"/>
                </a:solidFill>
                <a:latin typeface="微軟正黑體" panose="020B0604030504040204" pitchFamily="34" charset="-120"/>
                <a:ea typeface="微軟正黑體" panose="020B0604030504040204" pitchFamily="34" charset="-120"/>
              </a:rPr>
              <a:t>http://goo.gl/05L1A4</a:t>
            </a:r>
            <a:endParaRPr kumimoji="0" lang="zh-TW" altLang="zh-TW" sz="1200"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endParaRPr kumimoji="0" lang="zh-TW" altLang="en-US" dirty="0">
              <a:solidFill>
                <a:prstClr val="black"/>
              </a:solidFill>
              <a:latin typeface="標楷體"/>
              <a:ea typeface="標楷體"/>
            </a:endParaRPr>
          </a:p>
        </p:txBody>
      </p:sp>
      <p:sp>
        <p:nvSpPr>
          <p:cNvPr id="6" name="投影片編號版面配置區 5"/>
          <p:cNvSpPr>
            <a:spLocks noGrp="1"/>
          </p:cNvSpPr>
          <p:nvPr>
            <p:ph type="sldNum" sz="quarter" idx="12"/>
          </p:nvPr>
        </p:nvSpPr>
        <p:spPr>
          <a:xfrm>
            <a:off x="7020272" y="6520259"/>
            <a:ext cx="2133600" cy="365125"/>
          </a:xfrm>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4</a:t>
            </a:fld>
            <a:endParaRPr lang="en-US" altLang="zh-TW" sz="1600" dirty="0">
              <a:solidFill>
                <a:prstClr val="black"/>
              </a:solidFill>
              <a:latin typeface="Calibri" panose="020F0502020204030204" pitchFamily="34" charset="0"/>
            </a:endParaRPr>
          </a:p>
        </p:txBody>
      </p:sp>
      <p:pic>
        <p:nvPicPr>
          <p:cNvPr id="2" name="圖片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05" y="1447031"/>
            <a:ext cx="8064035" cy="435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83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latin typeface="微軟正黑體" panose="020B0604030504040204" pitchFamily="34" charset="-120"/>
                <a:ea typeface="微軟正黑體" panose="020B0604030504040204" pitchFamily="34" charset="-120"/>
              </a:rPr>
              <a:t>二、家庭照顧負荷沉重</a:t>
            </a:r>
            <a:endParaRPr kumimoji="1"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a:spcBef>
                <a:spcPts val="1200"/>
              </a:spcBef>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超過四分之一的</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主要照顧者因照顧失能者有「壓力性負荷</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200"/>
              </a:spcBef>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未來</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家戶人數持續</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減少</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200"/>
              </a:spcBef>
            </a:pP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女性</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勞動參與率日漸</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增加</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200"/>
              </a:spcBef>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將</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導致</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家庭照顧功能更趨薄弱，照顧者負荷日漸</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沉重</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200"/>
              </a:spcBef>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規劃長照制度以支持家庭照顧能力，回應人口老化</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需求</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spcBef>
                <a:spcPts val="1200"/>
              </a:spcBef>
            </a:pP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tint val="75000"/>
                  </a:prstClr>
                </a:solidFill>
              </a:rPr>
              <a:pPr>
                <a:defRPr/>
              </a:pPr>
              <a:t>5</a:t>
            </a:fld>
            <a:endParaRPr lang="en-US" altLang="zh-TW">
              <a:solidFill>
                <a:prstClr val="black">
                  <a:tint val="75000"/>
                </a:prstClr>
              </a:solidFill>
            </a:endParaRPr>
          </a:p>
        </p:txBody>
      </p:sp>
    </p:spTree>
    <p:extLst>
      <p:ext uri="{BB962C8B-B14F-4D97-AF65-F5344CB8AC3E}">
        <p14:creationId xmlns:p14="http://schemas.microsoft.com/office/powerpoint/2010/main" val="29295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latin typeface="微軟正黑體" panose="020B0604030504040204" pitchFamily="34" charset="-120"/>
                <a:ea typeface="微軟正黑體" panose="020B0604030504040204" pitchFamily="34" charset="-120"/>
              </a:rPr>
              <a:t>三、長期照顧對象</a:t>
            </a:r>
          </a:p>
        </p:txBody>
      </p:sp>
      <p:sp>
        <p:nvSpPr>
          <p:cNvPr id="3" name="內容版面配置區 2"/>
          <p:cNvSpPr>
            <a:spLocks noGrp="1"/>
          </p:cNvSpPr>
          <p:nvPr>
            <p:ph idx="1"/>
          </p:nvPr>
        </p:nvSpPr>
        <p:spPr>
          <a:xfrm>
            <a:off x="395536" y="1772816"/>
            <a:ext cx="8229600" cy="4525963"/>
          </a:xfrm>
        </p:spPr>
        <p:txBody>
          <a:bodyPr/>
          <a:lstStyle/>
          <a:p>
            <a:pPr marL="360000" indent="-457200">
              <a:spcBef>
                <a:spcPts val="0"/>
              </a:spcBef>
              <a:buNone/>
            </a:pP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一</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長期照顧是提供給需要協助的個人</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因身體或心智</a:t>
            </a:r>
            <a:endParaRPr lang="en-US" altLang="zh-TW" sz="2400" dirty="0" smtClean="0">
              <a:latin typeface="微軟正黑體" panose="020B0604030504040204" pitchFamily="34" charset="-120"/>
              <a:ea typeface="微軟正黑體" panose="020B0604030504040204" pitchFamily="34" charset="-120"/>
            </a:endParaRPr>
          </a:p>
          <a:p>
            <a:pPr marL="635000" indent="-733425">
              <a:spcBef>
                <a:spcPts val="0"/>
              </a:spcBef>
              <a:buNone/>
            </a:pP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失能</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多元性的、持續性的健康及社會服務； 服務可能是在機構裡、護理之家或社區之中提供；且包括由家人或朋友提供的非正式服務，以及由專業人員或機構所提供的正式服務。</a:t>
            </a:r>
          </a:p>
          <a:p>
            <a:pPr marL="360000" indent="-457200">
              <a:spcBef>
                <a:spcPts val="0"/>
              </a:spcBef>
              <a:buNone/>
            </a:pP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二</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長期照顧需求通常以下</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種功能喪失程度作為評估</a:t>
            </a:r>
            <a:endParaRPr lang="en-US" altLang="zh-TW" sz="2400" dirty="0" smtClean="0">
              <a:latin typeface="微軟正黑體" panose="020B0604030504040204" pitchFamily="34" charset="-120"/>
              <a:ea typeface="微軟正黑體" panose="020B0604030504040204" pitchFamily="34" charset="-120"/>
            </a:endParaRPr>
          </a:p>
          <a:p>
            <a:pPr marL="0" indent="0">
              <a:spcBef>
                <a:spcPts val="0"/>
              </a:spcBef>
              <a:buNone/>
            </a:pPr>
            <a:r>
              <a:rPr lang="en-US" altLang="zh-TW" sz="2400" dirty="0" smtClean="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依據：</a:t>
            </a:r>
            <a:endParaRPr lang="en-US" altLang="zh-TW" sz="2400" dirty="0" smtClean="0">
              <a:latin typeface="微軟正黑體" panose="020B0604030504040204" pitchFamily="34" charset="-120"/>
              <a:ea typeface="微軟正黑體" panose="020B0604030504040204" pitchFamily="34" charset="-120"/>
            </a:endParaRPr>
          </a:p>
          <a:p>
            <a:pPr marL="711200" lvl="1" indent="-347663">
              <a:spcBef>
                <a:spcPts val="0"/>
              </a:spcBef>
              <a:buFont typeface="+mj-lt"/>
              <a:buAutoNum type="arabicPeriod"/>
            </a:pPr>
            <a:r>
              <a:rPr lang="zh-TW" altLang="en-US" sz="2400" dirty="0" smtClean="0">
                <a:latin typeface="微軟正黑體" panose="020B0604030504040204" pitchFamily="34" charset="-120"/>
                <a:ea typeface="微軟正黑體" panose="020B0604030504040204" pitchFamily="34" charset="-120"/>
              </a:rPr>
              <a:t>日常生活功能活動</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如進食、移位、室內走動、穿衣、洗澡、上廁所等</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711200" lvl="1" indent="-347663">
              <a:spcBef>
                <a:spcPts val="0"/>
              </a:spcBef>
              <a:buFont typeface="+mj-lt"/>
              <a:buAutoNum type="arabicPeriod"/>
            </a:pPr>
            <a:r>
              <a:rPr lang="zh-TW" altLang="en-US" sz="2400" dirty="0" smtClean="0">
                <a:latin typeface="微軟正黑體" panose="020B0604030504040204" pitchFamily="34" charset="-120"/>
                <a:ea typeface="微軟正黑體" panose="020B0604030504040204" pitchFamily="34" charset="-120"/>
              </a:rPr>
              <a:t>工具性日常生活活動</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如做家事、清洗、烹飪、洗衣、購物、理財、室外行動等項目</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711200" lvl="1" indent="-347663">
              <a:spcBef>
                <a:spcPts val="0"/>
              </a:spcBef>
              <a:buFont typeface="+mj-lt"/>
              <a:buAutoNum type="arabicPeriod"/>
            </a:pPr>
            <a:r>
              <a:rPr lang="zh-TW" altLang="en-US" sz="2400" dirty="0" smtClean="0">
                <a:latin typeface="微軟正黑體" panose="020B0604030504040204" pitchFamily="34" charset="-120"/>
                <a:ea typeface="微軟正黑體" panose="020B0604030504040204" pitchFamily="34" charset="-120"/>
              </a:rPr>
              <a:t>心智功能。</a:t>
            </a:r>
          </a:p>
          <a:p>
            <a:endParaRPr lang="zh-TW" altLang="en-US"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6</a:t>
            </a:fld>
            <a:endParaRPr lang="en-US" altLang="zh-TW"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四、</a:t>
            </a:r>
            <a:r>
              <a:rPr lang="zh-TW" altLang="en-US" dirty="0">
                <a:latin typeface="微軟正黑體" panose="020B0604030504040204" pitchFamily="34" charset="-120"/>
                <a:ea typeface="微軟正黑體" panose="020B0604030504040204" pitchFamily="34" charset="-120"/>
              </a:rPr>
              <a:t>長期照顧制度發展脈絡</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7</a:t>
            </a:fld>
            <a:endParaRPr lang="en-US" altLang="zh-TW" dirty="0">
              <a:solidFill>
                <a:prstClr val="black"/>
              </a:solidFill>
            </a:endParaRPr>
          </a:p>
        </p:txBody>
      </p:sp>
      <p:graphicFrame>
        <p:nvGraphicFramePr>
          <p:cNvPr id="5" name="資料庫圖表 4"/>
          <p:cNvGraphicFramePr/>
          <p:nvPr>
            <p:extLst>
              <p:ext uri="{D42A27DB-BD31-4B8C-83A1-F6EECF244321}">
                <p14:modId xmlns:p14="http://schemas.microsoft.com/office/powerpoint/2010/main" val="1675307286"/>
              </p:ext>
            </p:extLst>
          </p:nvPr>
        </p:nvGraphicFramePr>
        <p:xfrm>
          <a:off x="107504" y="620688"/>
          <a:ext cx="903649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7559166" y="4467355"/>
            <a:ext cx="1333314" cy="1985159"/>
          </a:xfrm>
          <a:prstGeom prst="rect">
            <a:avLst/>
          </a:prstGeom>
          <a:solidFill>
            <a:srgbClr val="FFFFFF"/>
          </a:solidFill>
          <a:ln>
            <a:solidFill>
              <a:srgbClr val="FF00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fontAlgn="auto">
              <a:spcBef>
                <a:spcPts val="60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rPr>
              <a:t>長</a:t>
            </a:r>
            <a:r>
              <a:rPr kumimoji="0" lang="zh-TW" altLang="en-US" dirty="0" smtClean="0">
                <a:solidFill>
                  <a:prstClr val="black"/>
                </a:solidFill>
                <a:latin typeface="微軟正黑體" panose="020B0604030504040204" pitchFamily="34" charset="-120"/>
                <a:ea typeface="微軟正黑體" panose="020B0604030504040204" pitchFamily="34" charset="-120"/>
              </a:rPr>
              <a:t>照</a:t>
            </a:r>
            <a:endParaRPr kumimoji="0" lang="en-US" altLang="zh-TW" dirty="0" smtClean="0">
              <a:solidFill>
                <a:prstClr val="black"/>
              </a:solidFill>
              <a:latin typeface="微軟正黑體" panose="020B0604030504040204" pitchFamily="34" charset="-120"/>
              <a:ea typeface="微軟正黑體" panose="020B0604030504040204" pitchFamily="34" charset="-120"/>
            </a:endParaRPr>
          </a:p>
          <a:p>
            <a:pPr fontAlgn="auto">
              <a:spcBef>
                <a:spcPts val="600"/>
              </a:spcBef>
              <a:spcAft>
                <a:spcPts val="0"/>
              </a:spcAft>
            </a:pPr>
            <a:r>
              <a:rPr kumimoji="0" lang="zh-TW" altLang="en-US" dirty="0" smtClean="0">
                <a:solidFill>
                  <a:prstClr val="black"/>
                </a:solidFill>
                <a:latin typeface="微軟正黑體" panose="020B0604030504040204" pitchFamily="34" charset="-120"/>
                <a:ea typeface="微軟正黑體" panose="020B0604030504040204" pitchFamily="34" charset="-120"/>
              </a:rPr>
              <a:t>十年</a:t>
            </a:r>
            <a:endParaRPr kumimoji="0" lang="en-US" altLang="zh-TW" dirty="0">
              <a:solidFill>
                <a:prstClr val="black"/>
              </a:solidFill>
              <a:latin typeface="微軟正黑體" panose="020B0604030504040204" pitchFamily="34" charset="-120"/>
              <a:ea typeface="微軟正黑體" panose="020B0604030504040204" pitchFamily="34" charset="-120"/>
            </a:endParaRPr>
          </a:p>
          <a:p>
            <a:pPr fontAlgn="auto">
              <a:spcBef>
                <a:spcPts val="600"/>
              </a:spcBef>
              <a:spcAft>
                <a:spcPts val="0"/>
              </a:spcAft>
            </a:pPr>
            <a:r>
              <a:rPr kumimoji="0" lang="zh-TW" altLang="en-US" dirty="0" smtClean="0">
                <a:solidFill>
                  <a:prstClr val="black"/>
                </a:solidFill>
                <a:latin typeface="微軟正黑體" panose="020B0604030504040204" pitchFamily="34" charset="-120"/>
                <a:ea typeface="微軟正黑體" panose="020B0604030504040204" pitchFamily="34" charset="-120"/>
              </a:rPr>
              <a:t>計畫</a:t>
            </a:r>
            <a:endParaRPr kumimoji="0" lang="en-US" altLang="zh-TW" dirty="0">
              <a:solidFill>
                <a:prstClr val="black"/>
              </a:solidFill>
              <a:latin typeface="微軟正黑體" panose="020B0604030504040204" pitchFamily="34" charset="-120"/>
              <a:ea typeface="微軟正黑體" panose="020B0604030504040204" pitchFamily="34" charset="-120"/>
            </a:endParaRPr>
          </a:p>
          <a:p>
            <a:pPr fontAlgn="auto">
              <a:spcBef>
                <a:spcPts val="600"/>
              </a:spcBef>
              <a:spcAft>
                <a:spcPts val="0"/>
              </a:spcAft>
            </a:pPr>
            <a:r>
              <a:rPr kumimoji="0" lang="en-US" altLang="zh-TW" dirty="0" smtClean="0">
                <a:solidFill>
                  <a:prstClr val="black"/>
                </a:solidFill>
                <a:latin typeface="微軟正黑體" panose="020B0604030504040204" pitchFamily="34" charset="-120"/>
                <a:ea typeface="微軟正黑體" panose="020B0604030504040204" pitchFamily="34" charset="-120"/>
              </a:rPr>
              <a:t>2.0</a:t>
            </a:r>
            <a:endParaRPr kumimoji="0" lang="en-US" altLang="zh-TW"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endParaRPr kumimoji="0" lang="en-US" altLang="zh-TW" dirty="0">
              <a:solidFill>
                <a:prstClr val="black"/>
              </a:solidFill>
              <a:latin typeface="微軟正黑體" panose="020B0604030504040204" pitchFamily="34" charset="-120"/>
              <a:ea typeface="微軟正黑體" panose="020B0604030504040204" pitchFamily="34" charset="-120"/>
            </a:endParaRPr>
          </a:p>
          <a:p>
            <a:pPr fontAlgn="auto">
              <a:spcBef>
                <a:spcPts val="0"/>
              </a:spcBef>
              <a:spcAft>
                <a:spcPts val="0"/>
              </a:spcAft>
            </a:pPr>
            <a:endParaRPr kumimoji="0"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7" name="向右箭號 6"/>
          <p:cNvSpPr/>
          <p:nvPr/>
        </p:nvSpPr>
        <p:spPr>
          <a:xfrm>
            <a:off x="7584740" y="3429000"/>
            <a:ext cx="1548171" cy="1244923"/>
          </a:xfrm>
          <a:prstGeom prst="rightArrow">
            <a:avLst/>
          </a:prstGeom>
          <a:solidFill>
            <a:srgbClr val="FF00FF"/>
          </a:solidFill>
          <a:ln w="3810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fontAlgn="auto">
              <a:spcBef>
                <a:spcPts val="0"/>
              </a:spcBef>
              <a:spcAft>
                <a:spcPts val="0"/>
              </a:spcAft>
            </a:pPr>
            <a:r>
              <a:rPr kumimoji="0" lang="en-US" altLang="zh-TW" sz="2800" dirty="0">
                <a:solidFill>
                  <a:prstClr val="white"/>
                </a:solidFill>
                <a:latin typeface="Times New Roman" panose="02020603050405020304" pitchFamily="18" charset="0"/>
                <a:cs typeface="Times New Roman" panose="02020603050405020304" pitchFamily="18" charset="0"/>
              </a:rPr>
              <a:t>2016</a:t>
            </a:r>
            <a:endParaRPr kumimoji="0" lang="zh-TW" alt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910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按鈕形 4"/>
          <p:cNvSpPr/>
          <p:nvPr/>
        </p:nvSpPr>
        <p:spPr bwMode="auto">
          <a:xfrm>
            <a:off x="611560" y="2492896"/>
            <a:ext cx="8136904" cy="1800200"/>
          </a:xfrm>
          <a:prstGeom prst="bevel">
            <a:avLst/>
          </a:prstGeom>
          <a:solidFill>
            <a:srgbClr val="F2FDCB"/>
          </a:solidFill>
          <a:ln w="9525"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anchor="ctr"/>
          <a:lstStyle/>
          <a:p>
            <a:pPr algn="ctr" fontAlgn="auto">
              <a:spcBef>
                <a:spcPts val="0"/>
              </a:spcBef>
              <a:spcAft>
                <a:spcPts val="0"/>
              </a:spcAft>
              <a:defRPr/>
            </a:pPr>
            <a:r>
              <a:rPr kumimoji="0" lang="zh-TW" altLang="en-US" sz="4000" b="1" dirty="0">
                <a:solidFill>
                  <a:srgbClr val="007E39"/>
                </a:solidFill>
                <a:latin typeface="微軟正黑體" panose="020B0604030504040204" pitchFamily="34" charset="-120"/>
                <a:ea typeface="微軟正黑體" panose="020B0604030504040204" pitchFamily="34" charset="-120"/>
              </a:rPr>
              <a:t>貳、長期照顧十年計畫</a:t>
            </a:r>
            <a:r>
              <a:rPr kumimoji="0" lang="en-US" altLang="zh-TW" sz="4000" b="1" dirty="0">
                <a:solidFill>
                  <a:srgbClr val="007E39"/>
                </a:solidFill>
                <a:latin typeface="微軟正黑體" panose="020B0604030504040204" pitchFamily="34" charset="-120"/>
                <a:ea typeface="微軟正黑體" panose="020B0604030504040204" pitchFamily="34" charset="-120"/>
              </a:rPr>
              <a:t>1.0</a:t>
            </a:r>
            <a:r>
              <a:rPr kumimoji="0" lang="zh-TW" altLang="en-US" sz="4000" b="1" dirty="0" smtClean="0">
                <a:solidFill>
                  <a:srgbClr val="007E39"/>
                </a:solidFill>
                <a:latin typeface="微軟正黑體" panose="020B0604030504040204" pitchFamily="34" charset="-120"/>
                <a:ea typeface="微軟正黑體" panose="020B0604030504040204" pitchFamily="34" charset="-120"/>
              </a:rPr>
              <a:t>之</a:t>
            </a:r>
            <a:endParaRPr kumimoji="0" lang="en-US" altLang="zh-TW" sz="4000" b="1" dirty="0" smtClean="0">
              <a:solidFill>
                <a:srgbClr val="007E39"/>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smtClean="0">
                <a:solidFill>
                  <a:srgbClr val="007E39"/>
                </a:solidFill>
                <a:latin typeface="微軟正黑體" panose="020B0604030504040204" pitchFamily="34" charset="-120"/>
                <a:ea typeface="微軟正黑體" panose="020B0604030504040204" pitchFamily="34" charset="-120"/>
              </a:rPr>
              <a:t>執行</a:t>
            </a:r>
            <a:r>
              <a:rPr kumimoji="0" lang="zh-TW" altLang="en-US" sz="4000" b="1" dirty="0">
                <a:solidFill>
                  <a:srgbClr val="007E39"/>
                </a:solidFill>
                <a:latin typeface="微軟正黑體" panose="020B0604030504040204" pitchFamily="34" charset="-120"/>
                <a:ea typeface="微軟正黑體" panose="020B0604030504040204" pitchFamily="34" charset="-120"/>
              </a:rPr>
              <a:t>與檢討</a:t>
            </a:r>
          </a:p>
        </p:txBody>
      </p:sp>
      <p:sp>
        <p:nvSpPr>
          <p:cNvPr id="2" name="投影片編號版面配置區 1"/>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8</a:t>
            </a:fld>
            <a:endParaRPr lang="en-US" altLang="zh-TW" sz="16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4279233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96" y="27856"/>
            <a:ext cx="9108504" cy="1143000"/>
          </a:xfrm>
          <a:prstGeom prst="rect">
            <a:avLst/>
          </a:prstGeom>
        </p:spPr>
        <p:txBody>
          <a:bodyPr>
            <a:noAutofit/>
          </a:bodyPr>
          <a:lstStyle/>
          <a:p>
            <a:pPr fontAlgn="base">
              <a:spcAft>
                <a:spcPct val="0"/>
              </a:spcAft>
            </a:pPr>
            <a:r>
              <a:rPr lang="zh-TW" altLang="en-US" sz="3600" b="1" dirty="0" smtClean="0">
                <a:solidFill>
                  <a:srgbClr val="0000CC"/>
                </a:solidFill>
                <a:latin typeface="微軟正黑體" panose="020B0604030504040204" pitchFamily="34" charset="-120"/>
                <a:ea typeface="微軟正黑體" panose="020B0604030504040204" pitchFamily="34" charset="-120"/>
              </a:rPr>
              <a:t>一、長期照顧十年計畫服務輸送體系</a:t>
            </a:r>
            <a:endParaRPr lang="zh-TW" altLang="en-US" sz="3600" b="1" dirty="0">
              <a:solidFill>
                <a:srgbClr val="0000CC"/>
              </a:solidFill>
              <a:latin typeface="微軟正黑體" panose="020B0604030504040204" pitchFamily="34" charset="-120"/>
              <a:ea typeface="微軟正黑體" panose="020B0604030504040204" pitchFamily="34" charset="-120"/>
            </a:endParaRPr>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838" t="26655" r="28177" b="8295"/>
          <a:stretch/>
        </p:blipFill>
        <p:spPr bwMode="auto">
          <a:xfrm>
            <a:off x="323528" y="1844824"/>
            <a:ext cx="8064896" cy="414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pPr>
              <a:defRPr/>
            </a:pPr>
            <a:fld id="{39A2324E-18F6-4066-8489-E9E4359DD8DE}" type="slidenum">
              <a:rPr lang="en-US" altLang="zh-TW" sz="1600" smtClean="0">
                <a:solidFill>
                  <a:prstClr val="black"/>
                </a:solidFill>
                <a:latin typeface="Calibri" panose="020F0502020204030204" pitchFamily="34" charset="0"/>
              </a:rPr>
              <a:pPr>
                <a:defRPr/>
              </a:pPr>
              <a:t>9</a:t>
            </a:fld>
            <a:endParaRPr lang="en-US" altLang="zh-TW" dirty="0">
              <a:solidFill>
                <a:prstClr val="black"/>
              </a:solidFill>
              <a:latin typeface="Calibri" panose="020F0502020204030204" pitchFamily="34" charset="0"/>
            </a:endParaRPr>
          </a:p>
        </p:txBody>
      </p:sp>
      <p:sp>
        <p:nvSpPr>
          <p:cNvPr id="3" name="文字方塊 2"/>
          <p:cNvSpPr txBox="1"/>
          <p:nvPr/>
        </p:nvSpPr>
        <p:spPr>
          <a:xfrm>
            <a:off x="4572000" y="6027003"/>
            <a:ext cx="4113820" cy="830997"/>
          </a:xfrm>
          <a:prstGeom prst="rect">
            <a:avLst/>
          </a:prstGeom>
          <a:noFill/>
        </p:spPr>
        <p:txBody>
          <a:bodyPr wrap="square" rtlCol="0">
            <a:spAutoFit/>
          </a:bodyPr>
          <a:lstStyle/>
          <a:p>
            <a:pPr fontAlgn="auto">
              <a:spcBef>
                <a:spcPts val="0"/>
              </a:spcBef>
              <a:spcAft>
                <a:spcPts val="0"/>
              </a:spcAft>
            </a:pPr>
            <a:r>
              <a:rPr kumimoji="0" lang="zh-TW" altLang="en-US" sz="1600" b="1" dirty="0">
                <a:solidFill>
                  <a:srgbClr val="FF0000"/>
                </a:solidFill>
                <a:latin typeface="微軟正黑體" panose="020B0604030504040204" pitchFamily="34" charset="-120"/>
                <a:ea typeface="微軟正黑體" panose="020B0604030504040204" pitchFamily="34" charset="-120"/>
              </a:rPr>
              <a:t>弱勢優先照顧為政策施政原則：</a:t>
            </a:r>
            <a:endParaRPr kumimoji="0" lang="en-US" altLang="zh-TW" sz="1600" b="1" dirty="0">
              <a:solidFill>
                <a:srgbClr val="FF0000"/>
              </a:solidFill>
              <a:latin typeface="微軟正黑體" panose="020B0604030504040204" pitchFamily="34" charset="-120"/>
              <a:ea typeface="微軟正黑體" panose="020B0604030504040204" pitchFamily="34" charset="-120"/>
            </a:endParaRPr>
          </a:p>
          <a:p>
            <a:pPr fontAlgn="auto">
              <a:spcBef>
                <a:spcPts val="0"/>
              </a:spcBef>
              <a:spcAft>
                <a:spcPts val="0"/>
              </a:spcAft>
            </a:pPr>
            <a:r>
              <a:rPr kumimoji="0" lang="zh-TW" altLang="en-US" sz="1600" dirty="0">
                <a:solidFill>
                  <a:prstClr val="black"/>
                </a:solidFill>
                <a:latin typeface="微軟正黑體" panose="020B0604030504040204" pitchFamily="34" charset="-120"/>
                <a:ea typeface="微軟正黑體" panose="020B0604030504040204" pitchFamily="34" charset="-120"/>
              </a:rPr>
              <a:t>目前使用者</a:t>
            </a:r>
            <a:r>
              <a:rPr kumimoji="0" lang="en-US" altLang="zh-TW" sz="1600" dirty="0">
                <a:solidFill>
                  <a:prstClr val="black"/>
                </a:solidFill>
                <a:latin typeface="微軟正黑體" panose="020B0604030504040204" pitchFamily="34" charset="-120"/>
                <a:ea typeface="微軟正黑體" panose="020B0604030504040204" pitchFamily="34" charset="-120"/>
              </a:rPr>
              <a:t>17</a:t>
            </a:r>
            <a:r>
              <a:rPr kumimoji="0" lang="zh-TW" altLang="en-US" sz="1600" dirty="0">
                <a:solidFill>
                  <a:prstClr val="black"/>
                </a:solidFill>
                <a:latin typeface="微軟正黑體" panose="020B0604030504040204" pitchFamily="34" charset="-120"/>
                <a:ea typeface="微軟正黑體" panose="020B0604030504040204" pitchFamily="34" charset="-120"/>
              </a:rPr>
              <a:t>萬餘人中，低收入戶</a:t>
            </a:r>
            <a:r>
              <a:rPr kumimoji="0" lang="en-US" altLang="zh-TW" sz="1600" dirty="0">
                <a:solidFill>
                  <a:prstClr val="black"/>
                </a:solidFill>
                <a:latin typeface="微軟正黑體" panose="020B0604030504040204" pitchFamily="34" charset="-120"/>
                <a:ea typeface="微軟正黑體" panose="020B0604030504040204" pitchFamily="34" charset="-120"/>
              </a:rPr>
              <a:t>24.4%</a:t>
            </a:r>
            <a:r>
              <a:rPr kumimoji="0" lang="zh-TW" altLang="en-US" sz="1600" dirty="0">
                <a:solidFill>
                  <a:prstClr val="black"/>
                </a:solidFill>
                <a:latin typeface="微軟正黑體" panose="020B0604030504040204" pitchFamily="34" charset="-120"/>
                <a:ea typeface="微軟正黑體" panose="020B0604030504040204" pitchFamily="34" charset="-120"/>
              </a:rPr>
              <a:t>、中低收入戶</a:t>
            </a:r>
            <a:r>
              <a:rPr kumimoji="0" lang="en-US" altLang="zh-TW" sz="1600" dirty="0">
                <a:solidFill>
                  <a:prstClr val="black"/>
                </a:solidFill>
                <a:latin typeface="微軟正黑體" panose="020B0604030504040204" pitchFamily="34" charset="-120"/>
                <a:ea typeface="微軟正黑體" panose="020B0604030504040204" pitchFamily="34" charset="-120"/>
              </a:rPr>
              <a:t>17.6%</a:t>
            </a:r>
            <a:r>
              <a:rPr kumimoji="0" lang="zh-TW" altLang="en-US" sz="1600" dirty="0">
                <a:solidFill>
                  <a:prstClr val="black"/>
                </a:solidFill>
                <a:latin typeface="微軟正黑體" panose="020B0604030504040204" pitchFamily="34" charset="-120"/>
                <a:ea typeface="微軟正黑體" panose="020B0604030504040204" pitchFamily="34" charset="-120"/>
              </a:rPr>
              <a:t>、一般戶</a:t>
            </a:r>
            <a:r>
              <a:rPr kumimoji="0" lang="en-US" altLang="zh-TW" sz="1600" dirty="0">
                <a:solidFill>
                  <a:prstClr val="black"/>
                </a:solidFill>
                <a:latin typeface="微軟正黑體" panose="020B0604030504040204" pitchFamily="34" charset="-120"/>
                <a:ea typeface="微軟正黑體" panose="020B0604030504040204" pitchFamily="34" charset="-120"/>
              </a:rPr>
              <a:t>58</a:t>
            </a:r>
            <a:r>
              <a:rPr kumimoji="0" lang="en-US" altLang="zh-TW" sz="1600" dirty="0" smtClean="0">
                <a:solidFill>
                  <a:prstClr val="black"/>
                </a:solidFill>
                <a:latin typeface="微軟正黑體" panose="020B0604030504040204" pitchFamily="34" charset="-120"/>
                <a:ea typeface="微軟正黑體" panose="020B0604030504040204" pitchFamily="34" charset="-120"/>
              </a:rPr>
              <a:t>%</a:t>
            </a:r>
            <a:endParaRPr kumimoji="0" lang="zh-TW" altLang="en-US" sz="1600" dirty="0">
              <a:solidFill>
                <a:prstClr val="black"/>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588224" y="3172906"/>
            <a:ext cx="1210588" cy="400110"/>
          </a:xfrm>
          <a:prstGeom prst="rect">
            <a:avLst/>
          </a:prstGeom>
          <a:solidFill>
            <a:schemeClr val="bg1"/>
          </a:solidFill>
        </p:spPr>
        <p:txBody>
          <a:bodyPr wrap="none" rtlCol="0">
            <a:spAutoFit/>
          </a:bodyPr>
          <a:lstStyle/>
          <a:p>
            <a:pPr fontAlgn="auto">
              <a:spcBef>
                <a:spcPts val="0"/>
              </a:spcBef>
              <a:spcAft>
                <a:spcPts val="0"/>
              </a:spcAft>
            </a:pPr>
            <a:r>
              <a:rPr kumimoji="0" lang="zh-TW" altLang="en-US" sz="2000" b="1" dirty="0">
                <a:solidFill>
                  <a:srgbClr val="FF0000"/>
                </a:solidFill>
                <a:latin typeface="標楷體"/>
                <a:ea typeface="標楷體"/>
              </a:rPr>
              <a:t>照管專員</a:t>
            </a:r>
          </a:p>
        </p:txBody>
      </p:sp>
      <p:sp>
        <p:nvSpPr>
          <p:cNvPr id="6" name="文字方塊 5"/>
          <p:cNvSpPr txBox="1"/>
          <p:nvPr/>
        </p:nvSpPr>
        <p:spPr>
          <a:xfrm>
            <a:off x="4572000" y="5949280"/>
            <a:ext cx="3744416" cy="338554"/>
          </a:xfrm>
          <a:prstGeom prst="rect">
            <a:avLst/>
          </a:prstGeom>
          <a:solidFill>
            <a:schemeClr val="bg1"/>
          </a:solidFill>
        </p:spPr>
        <p:txBody>
          <a:bodyPr wrap="square" rtlCol="0">
            <a:spAutoFit/>
          </a:bodyPr>
          <a:lstStyle/>
          <a:p>
            <a:pPr fontAlgn="auto">
              <a:spcBef>
                <a:spcPts val="0"/>
              </a:spcBef>
              <a:spcAft>
                <a:spcPts val="0"/>
              </a:spcAft>
            </a:pPr>
            <a:r>
              <a:rPr kumimoji="0" lang="zh-TW" altLang="en-US" sz="1600" b="1" dirty="0">
                <a:solidFill>
                  <a:srgbClr val="FF0000"/>
                </a:solidFill>
                <a:latin typeface="微軟正黑體" panose="020B0604030504040204" pitchFamily="34" charset="-120"/>
                <a:ea typeface="微軟正黑體" panose="020B0604030504040204" pitchFamily="34" charset="-120"/>
              </a:rPr>
              <a:t>弱勢優先為政策施政原則：</a:t>
            </a:r>
          </a:p>
        </p:txBody>
      </p:sp>
    </p:spTree>
    <p:extLst>
      <p:ext uri="{BB962C8B-B14F-4D97-AF65-F5344CB8AC3E}">
        <p14:creationId xmlns:p14="http://schemas.microsoft.com/office/powerpoint/2010/main" val="1306121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4.xml><?xml version="1.0" encoding="utf-8"?>
<a:theme xmlns:a="http://schemas.openxmlformats.org/drawingml/2006/main" name="3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5.xml><?xml version="1.0" encoding="utf-8"?>
<a:theme xmlns:a="http://schemas.openxmlformats.org/drawingml/2006/main" name="4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6.xml><?xml version="1.0" encoding="utf-8"?>
<a:theme xmlns:a="http://schemas.openxmlformats.org/drawingml/2006/main" name="1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7.xml><?xml version="1.0" encoding="utf-8"?>
<a:theme xmlns:a="http://schemas.openxmlformats.org/drawingml/2006/main" name="2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8.xml><?xml version="1.0" encoding="utf-8"?>
<a:theme xmlns:a="http://schemas.openxmlformats.org/drawingml/2006/main" name="5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9.xml><?xml version="1.0" encoding="utf-8"?>
<a:theme xmlns:a="http://schemas.openxmlformats.org/drawingml/2006/main" name="6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母片(綜)">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Override1.xml><?xml version="1.0" encoding="utf-8"?>
<a:themeOverride xmlns:a="http://schemas.openxmlformats.org/drawingml/2006/main">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11329</TotalTime>
  <Words>3959</Words>
  <Application>Microsoft Office PowerPoint</Application>
  <PresentationFormat>如螢幕大小 (4:3)</PresentationFormat>
  <Paragraphs>483</Paragraphs>
  <Slides>32</Slides>
  <Notes>5</Notes>
  <HiddenSlides>0</HiddenSlides>
  <MMClips>0</MMClips>
  <ScaleCrop>false</ScaleCrop>
  <HeadingPairs>
    <vt:vector size="4" baseType="variant">
      <vt:variant>
        <vt:lpstr>佈景主題</vt:lpstr>
      </vt:variant>
      <vt:variant>
        <vt:i4>10</vt:i4>
      </vt:variant>
      <vt:variant>
        <vt:lpstr>投影片標題</vt:lpstr>
      </vt:variant>
      <vt:variant>
        <vt:i4>32</vt:i4>
      </vt:variant>
    </vt:vector>
  </HeadingPairs>
  <TitlesOfParts>
    <vt:vector size="42" baseType="lpstr">
      <vt:lpstr>Office 佈景主題</vt:lpstr>
      <vt:lpstr>4_Office 佈景主題</vt:lpstr>
      <vt:lpstr>簡報母片(綜)</vt:lpstr>
      <vt:lpstr>3_簡報母片(綜)</vt:lpstr>
      <vt:lpstr>4_簡報母片(綜)</vt:lpstr>
      <vt:lpstr>1_簡報母片(綜)</vt:lpstr>
      <vt:lpstr>2_簡報母片(綜)</vt:lpstr>
      <vt:lpstr>5_簡報母片(綜)</vt:lpstr>
      <vt:lpstr>6_簡報母片(綜)</vt:lpstr>
      <vt:lpstr>7_簡報母片(綜)</vt:lpstr>
      <vt:lpstr>長期照顧十年計畫2.0報告 </vt:lpstr>
      <vt:lpstr>大綱</vt:lpstr>
      <vt:lpstr>PowerPoint 簡報</vt:lpstr>
      <vt:lpstr>PowerPoint 簡報</vt:lpstr>
      <vt:lpstr>二、家庭照顧負荷沉重</vt:lpstr>
      <vt:lpstr>三、長期照顧對象</vt:lpstr>
      <vt:lpstr>四、長期照顧制度發展脈絡</vt:lpstr>
      <vt:lpstr>PowerPoint 簡報</vt:lpstr>
      <vt:lpstr>一、長期照顧十年計畫服務輸送體系</vt:lpstr>
      <vt:lpstr>二、長照1.0之資源發展現況</vt:lpstr>
      <vt:lpstr>三、長照1.0之執行成果</vt:lpstr>
      <vt:lpstr>四、長照1.0的問題與挑戰</vt:lpstr>
      <vt:lpstr>PowerPoint 簡報</vt:lpstr>
      <vt:lpstr>一、計畫目標與實施策略</vt:lpstr>
      <vt:lpstr>PowerPoint 簡報</vt:lpstr>
      <vt:lpstr>PowerPoint 簡報</vt:lpstr>
      <vt:lpstr>PowerPoint 簡報</vt:lpstr>
      <vt:lpstr>PowerPoint 簡報</vt:lpstr>
      <vt:lpstr>照顧服務員人力之跨部會協力事項</vt:lpstr>
      <vt:lpstr>PowerPoint 簡報</vt:lpstr>
      <vt:lpstr>多元評估量表  (Multi-Dimensional Assessment Instrument)</vt:lpstr>
      <vt:lpstr>多元評估量表智慧載具</vt:lpstr>
      <vt:lpstr>七、原住民族長照執行策略</vt:lpstr>
      <vt:lpstr>八、經費核銷之檢討改進策略</vt:lpstr>
      <vt:lpstr>PowerPoint 簡報</vt:lpstr>
      <vt:lpstr>PowerPoint 簡報</vt:lpstr>
      <vt:lpstr>PowerPoint 簡報</vt:lpstr>
      <vt:lpstr>PowerPoint 簡報</vt:lpstr>
      <vt:lpstr>PowerPoint 簡報</vt:lpstr>
      <vt:lpstr>預期效益</vt:lpstr>
      <vt:lpstr>結語</vt:lpstr>
      <vt:lpstr>PowerPoint 簡報</vt:lpstr>
    </vt:vector>
  </TitlesOfParts>
  <Company>DOH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企劃處陳馨慧</dc:creator>
  <cp:lastModifiedBy>User</cp:lastModifiedBy>
  <cp:revision>916</cp:revision>
  <cp:lastPrinted>2016-09-23T13:59:19Z</cp:lastPrinted>
  <dcterms:created xsi:type="dcterms:W3CDTF">2013-08-06T07:22:09Z</dcterms:created>
  <dcterms:modified xsi:type="dcterms:W3CDTF">2016-10-13T09:48:57Z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